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</p:sldIdLst>
  <p:sldSz cx="12192000" cy="6858000"/>
  <p:notesSz cx="6724650" cy="97742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6000" dirty="0" smtClean="0"/>
              <a:t>CODICE APPALTI</a:t>
            </a:r>
            <a:endParaRPr lang="it-IT" sz="6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tx1"/>
                </a:solidFill>
              </a:rPr>
              <a:t>Il nuovo codice nasce in attuazione delle Direttive 23-24-25/2014/UE</a:t>
            </a:r>
          </a:p>
          <a:p>
            <a:endParaRPr lang="it-IT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tx1"/>
                </a:solidFill>
              </a:rPr>
              <a:t>Dovrà essere approvato definitivamente entro il 18 aprile 2016</a:t>
            </a:r>
            <a:endParaRPr lang="it-IT" b="1" dirty="0">
              <a:solidFill>
                <a:schemeClr val="tx1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069" y="300591"/>
            <a:ext cx="4065500" cy="1524562"/>
          </a:xfrm>
          <a:prstGeom prst="rect">
            <a:avLst/>
          </a:prstGeom>
        </p:spPr>
      </p:pic>
      <p:grpSp>
        <p:nvGrpSpPr>
          <p:cNvPr id="5" name="Gruppo 4"/>
          <p:cNvGrpSpPr/>
          <p:nvPr/>
        </p:nvGrpSpPr>
        <p:grpSpPr>
          <a:xfrm>
            <a:off x="9825081" y="6161761"/>
            <a:ext cx="1497303" cy="265974"/>
            <a:chOff x="7648559" y="838925"/>
            <a:chExt cx="1497303" cy="265974"/>
          </a:xfrm>
        </p:grpSpPr>
        <p:sp>
          <p:nvSpPr>
            <p:cNvPr id="6" name="Rettangolo arrotondato 5"/>
            <p:cNvSpPr/>
            <p:nvPr/>
          </p:nvSpPr>
          <p:spPr>
            <a:xfrm>
              <a:off x="7648559" y="838925"/>
              <a:ext cx="1497303" cy="26597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ttangolo 6"/>
            <p:cNvSpPr/>
            <p:nvPr/>
          </p:nvSpPr>
          <p:spPr>
            <a:xfrm>
              <a:off x="7661543" y="851909"/>
              <a:ext cx="1471335" cy="2400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13335" rIns="26670" bIns="1333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700" kern="1200" dirty="0" smtClean="0"/>
                <a:t>Giunta Esecutiva 1 Marzo 2016</a:t>
              </a:r>
              <a:endParaRPr lang="it-IT" sz="7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7803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60567" y="-327890"/>
            <a:ext cx="9656992" cy="1124147"/>
          </a:xfrm>
        </p:spPr>
        <p:txBody>
          <a:bodyPr>
            <a:noAutofit/>
          </a:bodyPr>
          <a:lstStyle/>
          <a:p>
            <a:r>
              <a:rPr lang="it-IT" dirty="0" smtClean="0"/>
              <a:t>Obiettivi del nuovo codice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11354" y="2311436"/>
            <a:ext cx="5735443" cy="122496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600" b="1" dirty="0" smtClean="0">
                <a:solidFill>
                  <a:schemeClr val="tx1"/>
                </a:solidFill>
              </a:rPr>
              <a:t>Il vecchio codice aveva 660 articoli più una serie di altre leggi e allegati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600" b="1" dirty="0" smtClean="0">
                <a:solidFill>
                  <a:schemeClr val="tx1"/>
                </a:solidFill>
              </a:rPr>
              <a:t>Il nuovo codice è formato da 217 articoli</a:t>
            </a:r>
            <a:endParaRPr lang="it-IT" sz="1600" b="1" dirty="0">
              <a:solidFill>
                <a:schemeClr val="tx1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5028" y="5437751"/>
            <a:ext cx="1885063" cy="706898"/>
          </a:xfrm>
          <a:prstGeom prst="rect">
            <a:avLst/>
          </a:prstGeom>
        </p:spPr>
      </p:pic>
      <p:grpSp>
        <p:nvGrpSpPr>
          <p:cNvPr id="5" name="Gruppo 4"/>
          <p:cNvGrpSpPr/>
          <p:nvPr/>
        </p:nvGrpSpPr>
        <p:grpSpPr>
          <a:xfrm>
            <a:off x="9862788" y="6350297"/>
            <a:ext cx="1497303" cy="265974"/>
            <a:chOff x="7648559" y="838925"/>
            <a:chExt cx="1497303" cy="265974"/>
          </a:xfrm>
        </p:grpSpPr>
        <p:sp>
          <p:nvSpPr>
            <p:cNvPr id="6" name="Rettangolo arrotondato 5"/>
            <p:cNvSpPr/>
            <p:nvPr/>
          </p:nvSpPr>
          <p:spPr>
            <a:xfrm>
              <a:off x="7648559" y="838925"/>
              <a:ext cx="1497303" cy="26597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ttangolo 6"/>
            <p:cNvSpPr/>
            <p:nvPr/>
          </p:nvSpPr>
          <p:spPr>
            <a:xfrm>
              <a:off x="7661543" y="851909"/>
              <a:ext cx="1471335" cy="2400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13335" rIns="26670" bIns="1333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700" kern="1200" dirty="0" smtClean="0"/>
                <a:t>Giunta Esecutiva 1 Marzo 2016</a:t>
              </a:r>
              <a:endParaRPr lang="it-IT" sz="700" kern="1200" dirty="0"/>
            </a:p>
          </p:txBody>
        </p:sp>
      </p:grpSp>
      <p:grpSp>
        <p:nvGrpSpPr>
          <p:cNvPr id="8" name="Gruppo 7"/>
          <p:cNvGrpSpPr/>
          <p:nvPr/>
        </p:nvGrpSpPr>
        <p:grpSpPr>
          <a:xfrm>
            <a:off x="3780148" y="1461154"/>
            <a:ext cx="2666649" cy="810706"/>
            <a:chOff x="0" y="1253512"/>
            <a:chExt cx="2452081" cy="121547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9" name="Rettangolo arrotondato 8"/>
            <p:cNvSpPr/>
            <p:nvPr/>
          </p:nvSpPr>
          <p:spPr>
            <a:xfrm>
              <a:off x="0" y="1253512"/>
              <a:ext cx="2452081" cy="1215474"/>
            </a:xfrm>
            <a:prstGeom prst="roundRect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ttangolo 9"/>
            <p:cNvSpPr/>
            <p:nvPr/>
          </p:nvSpPr>
          <p:spPr>
            <a:xfrm>
              <a:off x="59335" y="1312847"/>
              <a:ext cx="2333411" cy="1096804"/>
            </a:xfrm>
            <a:prstGeom prst="rect">
              <a:avLst/>
            </a:prstGeom>
            <a:solidFill>
              <a:schemeClr val="tx1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800" b="1" kern="1200" dirty="0" smtClean="0">
                  <a:solidFill>
                    <a:schemeClr val="bg2">
                      <a:lumMod val="50000"/>
                    </a:schemeClr>
                  </a:solidFill>
                </a:rPr>
                <a:t>SEMPLIFICAZIONE</a:t>
              </a:r>
              <a:endParaRPr lang="it-IT" sz="1800" b="1" kern="120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grpSp>
        <p:nvGrpSpPr>
          <p:cNvPr id="11" name="Gruppo 10"/>
          <p:cNvGrpSpPr/>
          <p:nvPr/>
        </p:nvGrpSpPr>
        <p:grpSpPr>
          <a:xfrm>
            <a:off x="3731877" y="3348086"/>
            <a:ext cx="2666649" cy="810706"/>
            <a:chOff x="0" y="1253512"/>
            <a:chExt cx="2452081" cy="121547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2" name="Rettangolo arrotondato 11"/>
            <p:cNvSpPr/>
            <p:nvPr/>
          </p:nvSpPr>
          <p:spPr>
            <a:xfrm>
              <a:off x="0" y="1253512"/>
              <a:ext cx="2452081" cy="1215474"/>
            </a:xfrm>
            <a:prstGeom prst="roundRect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ttangolo 12"/>
            <p:cNvSpPr/>
            <p:nvPr/>
          </p:nvSpPr>
          <p:spPr>
            <a:xfrm>
              <a:off x="59335" y="1312847"/>
              <a:ext cx="2333411" cy="1096804"/>
            </a:xfrm>
            <a:prstGeom prst="rect">
              <a:avLst/>
            </a:prstGeom>
            <a:solidFill>
              <a:schemeClr val="tx1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b="1" dirty="0" smtClean="0">
                  <a:solidFill>
                    <a:schemeClr val="bg2">
                      <a:lumMod val="50000"/>
                    </a:schemeClr>
                  </a:solidFill>
                </a:rPr>
                <a:t>TRASPARENZA</a:t>
              </a:r>
              <a:endParaRPr lang="it-IT" sz="1800" b="1" kern="120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sp>
        <p:nvSpPr>
          <p:cNvPr id="14" name="Sottotitolo 2"/>
          <p:cNvSpPr txBox="1">
            <a:spLocks/>
          </p:cNvSpPr>
          <p:nvPr/>
        </p:nvSpPr>
        <p:spPr>
          <a:xfrm>
            <a:off x="788339" y="4212790"/>
            <a:ext cx="5735443" cy="19318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600" b="1" dirty="0" smtClean="0">
                <a:solidFill>
                  <a:schemeClr val="tx1"/>
                </a:solidFill>
              </a:rPr>
              <a:t>Il nuovo codice rende più difficile fare varianti in corso d’opera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600" b="1" dirty="0" smtClean="0">
                <a:solidFill>
                  <a:schemeClr val="tx1"/>
                </a:solidFill>
              </a:rPr>
              <a:t>Cancella le gare al massimo ribasso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600" b="1" dirty="0" smtClean="0">
                <a:solidFill>
                  <a:schemeClr val="tx1"/>
                </a:solidFill>
              </a:rPr>
              <a:t>Prevede la progettazione esecutiva dell’intera opera che può essere appaltata anche per lotti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600" b="1" dirty="0" smtClean="0">
                <a:solidFill>
                  <a:schemeClr val="tx1"/>
                </a:solidFill>
              </a:rPr>
              <a:t>Tempi e costi certi per la realizzazione di un’opera</a:t>
            </a:r>
            <a:endParaRPr lang="it-IT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05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27651" y="-288314"/>
            <a:ext cx="9656992" cy="1124147"/>
          </a:xfrm>
        </p:spPr>
        <p:txBody>
          <a:bodyPr>
            <a:noAutofit/>
          </a:bodyPr>
          <a:lstStyle/>
          <a:p>
            <a:r>
              <a:rPr lang="it-IT" dirty="0" smtClean="0"/>
              <a:t>Obiettivi del nuovo codice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39232" y="1549538"/>
            <a:ext cx="5735443" cy="1610115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600" b="1" dirty="0" smtClean="0">
                <a:solidFill>
                  <a:schemeClr val="tx1"/>
                </a:solidFill>
              </a:rPr>
              <a:t>Cancellazione delle gare al massimo ribasso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600" b="1" dirty="0" smtClean="0">
                <a:solidFill>
                  <a:schemeClr val="tx1"/>
                </a:solidFill>
              </a:rPr>
              <a:t>Riduzione del sub appalto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600" b="1" dirty="0" smtClean="0">
                <a:solidFill>
                  <a:schemeClr val="tx1"/>
                </a:solidFill>
              </a:rPr>
              <a:t>Nuovi sistemi di qualificazione delle imprese che tengono conto della «reputazione» di una azienda acquisita attraverso la capacità di attuazione degli impegni contrattuali</a:t>
            </a:r>
            <a:endParaRPr lang="it-IT" sz="1600" b="1" dirty="0">
              <a:solidFill>
                <a:schemeClr val="tx1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5028" y="5437751"/>
            <a:ext cx="1885063" cy="706898"/>
          </a:xfrm>
          <a:prstGeom prst="rect">
            <a:avLst/>
          </a:prstGeom>
        </p:spPr>
      </p:pic>
      <p:grpSp>
        <p:nvGrpSpPr>
          <p:cNvPr id="5" name="Gruppo 4"/>
          <p:cNvGrpSpPr/>
          <p:nvPr/>
        </p:nvGrpSpPr>
        <p:grpSpPr>
          <a:xfrm>
            <a:off x="9862788" y="6350297"/>
            <a:ext cx="1497303" cy="265974"/>
            <a:chOff x="7648559" y="838925"/>
            <a:chExt cx="1497303" cy="265974"/>
          </a:xfrm>
        </p:grpSpPr>
        <p:sp>
          <p:nvSpPr>
            <p:cNvPr id="6" name="Rettangolo arrotondato 5"/>
            <p:cNvSpPr/>
            <p:nvPr/>
          </p:nvSpPr>
          <p:spPr>
            <a:xfrm>
              <a:off x="7648559" y="838925"/>
              <a:ext cx="1497303" cy="26597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ttangolo 6"/>
            <p:cNvSpPr/>
            <p:nvPr/>
          </p:nvSpPr>
          <p:spPr>
            <a:xfrm>
              <a:off x="7661543" y="851909"/>
              <a:ext cx="1471335" cy="2400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13335" rIns="26670" bIns="1333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700" kern="1200" dirty="0" smtClean="0"/>
                <a:t>Giunta Esecutiva 1 Marzo 2016</a:t>
              </a:r>
              <a:endParaRPr lang="it-IT" sz="700" kern="1200" dirty="0"/>
            </a:p>
          </p:txBody>
        </p:sp>
      </p:grpSp>
      <p:grpSp>
        <p:nvGrpSpPr>
          <p:cNvPr id="8" name="Gruppo 7"/>
          <p:cNvGrpSpPr/>
          <p:nvPr/>
        </p:nvGrpSpPr>
        <p:grpSpPr>
          <a:xfrm>
            <a:off x="3808026" y="762928"/>
            <a:ext cx="2666649" cy="810706"/>
            <a:chOff x="0" y="1253512"/>
            <a:chExt cx="2452081" cy="121547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9" name="Rettangolo arrotondato 8"/>
            <p:cNvSpPr/>
            <p:nvPr/>
          </p:nvSpPr>
          <p:spPr>
            <a:xfrm>
              <a:off x="0" y="1253512"/>
              <a:ext cx="2452081" cy="1215474"/>
            </a:xfrm>
            <a:prstGeom prst="roundRect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ttangolo 9"/>
            <p:cNvSpPr/>
            <p:nvPr/>
          </p:nvSpPr>
          <p:spPr>
            <a:xfrm>
              <a:off x="59335" y="1312847"/>
              <a:ext cx="2333411" cy="1096804"/>
            </a:xfrm>
            <a:prstGeom prst="rect">
              <a:avLst/>
            </a:prstGeom>
            <a:solidFill>
              <a:schemeClr val="tx1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800" b="1" kern="1200" dirty="0" smtClean="0">
                  <a:solidFill>
                    <a:schemeClr val="bg2">
                      <a:lumMod val="50000"/>
                    </a:schemeClr>
                  </a:solidFill>
                </a:rPr>
                <a:t>UNA SANA COMPETIZIONE</a:t>
              </a:r>
              <a:endParaRPr lang="it-IT" sz="1800" b="1" kern="120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grpSp>
        <p:nvGrpSpPr>
          <p:cNvPr id="11" name="Gruppo 10"/>
          <p:cNvGrpSpPr/>
          <p:nvPr/>
        </p:nvGrpSpPr>
        <p:grpSpPr>
          <a:xfrm>
            <a:off x="3743499" y="3062652"/>
            <a:ext cx="2666649" cy="810706"/>
            <a:chOff x="0" y="1253512"/>
            <a:chExt cx="2452081" cy="121547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2" name="Rettangolo arrotondato 11"/>
            <p:cNvSpPr/>
            <p:nvPr/>
          </p:nvSpPr>
          <p:spPr>
            <a:xfrm>
              <a:off x="0" y="1253512"/>
              <a:ext cx="2452081" cy="1215474"/>
            </a:xfrm>
            <a:prstGeom prst="roundRect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ttangolo 12"/>
            <p:cNvSpPr/>
            <p:nvPr/>
          </p:nvSpPr>
          <p:spPr>
            <a:xfrm>
              <a:off x="59335" y="1312847"/>
              <a:ext cx="2333411" cy="1096804"/>
            </a:xfrm>
            <a:prstGeom prst="rect">
              <a:avLst/>
            </a:prstGeom>
            <a:solidFill>
              <a:schemeClr val="tx1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b="1" dirty="0" smtClean="0">
                  <a:solidFill>
                    <a:schemeClr val="bg2">
                      <a:lumMod val="50000"/>
                    </a:schemeClr>
                  </a:solidFill>
                </a:rPr>
                <a:t>REGOLAMENTO</a:t>
              </a:r>
              <a:endParaRPr lang="it-IT" sz="1800" b="1" kern="120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sp>
        <p:nvSpPr>
          <p:cNvPr id="14" name="Sottotitolo 2"/>
          <p:cNvSpPr txBox="1">
            <a:spLocks/>
          </p:cNvSpPr>
          <p:nvPr/>
        </p:nvSpPr>
        <p:spPr>
          <a:xfrm>
            <a:off x="739232" y="3853445"/>
            <a:ext cx="5735443" cy="137468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600" b="1" dirty="0" smtClean="0">
                <a:solidFill>
                  <a:schemeClr val="tx1"/>
                </a:solidFill>
              </a:rPr>
              <a:t>Sostituzione del Regolamento Generale con Linee Guida che saranno emanate dall’ANAC di Cantone che fornirà bandi tipo.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600" b="1" dirty="0" smtClean="0">
                <a:solidFill>
                  <a:schemeClr val="tx1"/>
                </a:solidFill>
              </a:rPr>
              <a:t>Formerà l’Albo delle Commissioni aggiudicatrici</a:t>
            </a:r>
            <a:endParaRPr lang="it-IT" sz="1600" b="1" dirty="0">
              <a:solidFill>
                <a:schemeClr val="tx1"/>
              </a:solidFill>
            </a:endParaRPr>
          </a:p>
        </p:txBody>
      </p:sp>
      <p:grpSp>
        <p:nvGrpSpPr>
          <p:cNvPr id="15" name="Gruppo 14"/>
          <p:cNvGrpSpPr/>
          <p:nvPr/>
        </p:nvGrpSpPr>
        <p:grpSpPr>
          <a:xfrm>
            <a:off x="3743499" y="5032398"/>
            <a:ext cx="2666649" cy="810706"/>
            <a:chOff x="0" y="1253512"/>
            <a:chExt cx="2452081" cy="121547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6" name="Rettangolo arrotondato 15"/>
            <p:cNvSpPr/>
            <p:nvPr/>
          </p:nvSpPr>
          <p:spPr>
            <a:xfrm>
              <a:off x="0" y="1253512"/>
              <a:ext cx="2452081" cy="1215474"/>
            </a:xfrm>
            <a:prstGeom prst="roundRect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ttangolo 16"/>
            <p:cNvSpPr/>
            <p:nvPr/>
          </p:nvSpPr>
          <p:spPr>
            <a:xfrm>
              <a:off x="59335" y="1312847"/>
              <a:ext cx="2333411" cy="1096804"/>
            </a:xfrm>
            <a:prstGeom prst="rect">
              <a:avLst/>
            </a:prstGeom>
            <a:solidFill>
              <a:schemeClr val="tx1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800" b="1" kern="1200" dirty="0" smtClean="0">
                  <a:solidFill>
                    <a:schemeClr val="bg2">
                      <a:lumMod val="50000"/>
                    </a:schemeClr>
                  </a:solidFill>
                </a:rPr>
                <a:t>STAZIONI APPALTANTI</a:t>
              </a:r>
              <a:endParaRPr lang="it-IT" sz="1800" b="1" kern="120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sp>
        <p:nvSpPr>
          <p:cNvPr id="18" name="Sottotitolo 2"/>
          <p:cNvSpPr txBox="1">
            <a:spLocks/>
          </p:cNvSpPr>
          <p:nvPr/>
        </p:nvSpPr>
        <p:spPr>
          <a:xfrm>
            <a:off x="739231" y="5848639"/>
            <a:ext cx="5735443" cy="5920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600" b="1" smtClean="0">
                <a:solidFill>
                  <a:schemeClr val="tx1"/>
                </a:solidFill>
              </a:rPr>
              <a:t>Riduzione del numero delle stazioni appaltanti che dovranno qualificarsi c/o ANAC</a:t>
            </a:r>
            <a:endParaRPr lang="it-IT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24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zion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50</TotalTime>
  <Words>181</Words>
  <Application>Microsoft Office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Sezione</vt:lpstr>
      <vt:lpstr>CODICE APPALTI</vt:lpstr>
      <vt:lpstr>Obiettivi del nuovo codice</vt:lpstr>
      <vt:lpstr>Obiettivi del nuovo codice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Marina Pilati</dc:creator>
  <cp:lastModifiedBy>Marina Pilati</cp:lastModifiedBy>
  <cp:revision>6</cp:revision>
  <cp:lastPrinted>2016-04-04T08:13:36Z</cp:lastPrinted>
  <dcterms:created xsi:type="dcterms:W3CDTF">2015-05-28T14:20:10Z</dcterms:created>
  <dcterms:modified xsi:type="dcterms:W3CDTF">2016-04-04T11:53:50Z</dcterms:modified>
</cp:coreProperties>
</file>