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2" r:id="rId2"/>
    <p:sldId id="269" r:id="rId3"/>
    <p:sldId id="266" r:id="rId4"/>
    <p:sldId id="268" r:id="rId5"/>
    <p:sldId id="265" r:id="rId6"/>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4" d="100"/>
          <a:sy n="104" d="100"/>
        </p:scale>
        <p:origin x="138" y="2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99BC878-06B6-4A43-8863-F72075AD10D0}" type="datetimeFigureOut">
              <a:rPr lang="it-IT" smtClean="0"/>
              <a:t>15/10/2024</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62EACD4-EA32-4E54-B5F6-1B0282E8AEA3}" type="slidenum">
              <a:rPr lang="it-IT" smtClean="0"/>
              <a:t>‹N›</a:t>
            </a:fld>
            <a:endParaRPr lang="it-IT"/>
          </a:p>
        </p:txBody>
      </p:sp>
    </p:spTree>
    <p:extLst>
      <p:ext uri="{BB962C8B-B14F-4D97-AF65-F5344CB8AC3E}">
        <p14:creationId xmlns:p14="http://schemas.microsoft.com/office/powerpoint/2010/main" val="1016792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215900" y="806450"/>
            <a:ext cx="7165975" cy="4032250"/>
          </a:xfrm>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8FCB8418-6BFA-4391-96F1-EA8E5312BB30}" type="slidenum">
              <a:rPr lang="it-IT" smtClean="0"/>
              <a:t>1</a:t>
            </a:fld>
            <a:endParaRPr lang="it-IT"/>
          </a:p>
        </p:txBody>
      </p:sp>
    </p:spTree>
    <p:extLst>
      <p:ext uri="{BB962C8B-B14F-4D97-AF65-F5344CB8AC3E}">
        <p14:creationId xmlns:p14="http://schemas.microsoft.com/office/powerpoint/2010/main" val="3139900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3652AD-FFCA-BAF0-8FBD-CFFD0596DFC5}"/>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9BD3743-058B-FE5A-8DB8-B3134CE68B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A92FAC96-40F5-7286-D5ED-DAE14285ADD5}"/>
              </a:ext>
            </a:extLst>
          </p:cNvPr>
          <p:cNvSpPr>
            <a:spLocks noGrp="1"/>
          </p:cNvSpPr>
          <p:nvPr>
            <p:ph type="dt" sz="half" idx="10"/>
          </p:nvPr>
        </p:nvSpPr>
        <p:spPr/>
        <p:txBody>
          <a:bodyPr/>
          <a:lstStyle/>
          <a:p>
            <a:fld id="{E73E95AA-064D-4130-B108-F5B741B856EA}" type="datetimeFigureOut">
              <a:rPr lang="it-IT" smtClean="0"/>
              <a:t>15/10/2024</a:t>
            </a:fld>
            <a:endParaRPr lang="it-IT"/>
          </a:p>
        </p:txBody>
      </p:sp>
      <p:sp>
        <p:nvSpPr>
          <p:cNvPr id="5" name="Segnaposto piè di pagina 4">
            <a:extLst>
              <a:ext uri="{FF2B5EF4-FFF2-40B4-BE49-F238E27FC236}">
                <a16:creationId xmlns:a16="http://schemas.microsoft.com/office/drawing/2014/main" id="{2442E276-0920-50B4-573D-C473D0B3256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C4A213D-B7F2-B068-76E4-2244258DBE67}"/>
              </a:ext>
            </a:extLst>
          </p:cNvPr>
          <p:cNvSpPr>
            <a:spLocks noGrp="1"/>
          </p:cNvSpPr>
          <p:nvPr>
            <p:ph type="sldNum" sz="quarter" idx="12"/>
          </p:nvPr>
        </p:nvSpPr>
        <p:spPr/>
        <p:txBody>
          <a:bodyPr/>
          <a:lstStyle/>
          <a:p>
            <a:fld id="{A9FC0FD3-E94C-422F-81EF-83B6A7C29BF2}" type="slidenum">
              <a:rPr lang="it-IT" smtClean="0"/>
              <a:t>‹N›</a:t>
            </a:fld>
            <a:endParaRPr lang="it-IT"/>
          </a:p>
        </p:txBody>
      </p:sp>
    </p:spTree>
    <p:extLst>
      <p:ext uri="{BB962C8B-B14F-4D97-AF65-F5344CB8AC3E}">
        <p14:creationId xmlns:p14="http://schemas.microsoft.com/office/powerpoint/2010/main" val="603595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583935-2CDC-8234-BA69-DDD8F6059A24}"/>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E109459-1C7F-F812-AC83-91F01791CF00}"/>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421323E-41D2-4CCE-6EF6-7BFEB05A689F}"/>
              </a:ext>
            </a:extLst>
          </p:cNvPr>
          <p:cNvSpPr>
            <a:spLocks noGrp="1"/>
          </p:cNvSpPr>
          <p:nvPr>
            <p:ph type="dt" sz="half" idx="10"/>
          </p:nvPr>
        </p:nvSpPr>
        <p:spPr/>
        <p:txBody>
          <a:bodyPr/>
          <a:lstStyle/>
          <a:p>
            <a:fld id="{E73E95AA-064D-4130-B108-F5B741B856EA}" type="datetimeFigureOut">
              <a:rPr lang="it-IT" smtClean="0"/>
              <a:t>15/10/2024</a:t>
            </a:fld>
            <a:endParaRPr lang="it-IT"/>
          </a:p>
        </p:txBody>
      </p:sp>
      <p:sp>
        <p:nvSpPr>
          <p:cNvPr id="5" name="Segnaposto piè di pagina 4">
            <a:extLst>
              <a:ext uri="{FF2B5EF4-FFF2-40B4-BE49-F238E27FC236}">
                <a16:creationId xmlns:a16="http://schemas.microsoft.com/office/drawing/2014/main" id="{0853E601-0E5D-5524-25EC-A8E6D74CB77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6496A43-2C23-5743-DEAA-E201FE59C89D}"/>
              </a:ext>
            </a:extLst>
          </p:cNvPr>
          <p:cNvSpPr>
            <a:spLocks noGrp="1"/>
          </p:cNvSpPr>
          <p:nvPr>
            <p:ph type="sldNum" sz="quarter" idx="12"/>
          </p:nvPr>
        </p:nvSpPr>
        <p:spPr/>
        <p:txBody>
          <a:bodyPr/>
          <a:lstStyle/>
          <a:p>
            <a:fld id="{A9FC0FD3-E94C-422F-81EF-83B6A7C29BF2}" type="slidenum">
              <a:rPr lang="it-IT" smtClean="0"/>
              <a:t>‹N›</a:t>
            </a:fld>
            <a:endParaRPr lang="it-IT"/>
          </a:p>
        </p:txBody>
      </p:sp>
    </p:spTree>
    <p:extLst>
      <p:ext uri="{BB962C8B-B14F-4D97-AF65-F5344CB8AC3E}">
        <p14:creationId xmlns:p14="http://schemas.microsoft.com/office/powerpoint/2010/main" val="3980568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A931EDF-E690-100E-25AA-E4A499AB6B8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DD874E5-9C9E-C77D-B16A-4130E6C8E43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023CD25-F2F0-B905-98CE-AD47474ADA38}"/>
              </a:ext>
            </a:extLst>
          </p:cNvPr>
          <p:cNvSpPr>
            <a:spLocks noGrp="1"/>
          </p:cNvSpPr>
          <p:nvPr>
            <p:ph type="dt" sz="half" idx="10"/>
          </p:nvPr>
        </p:nvSpPr>
        <p:spPr/>
        <p:txBody>
          <a:bodyPr/>
          <a:lstStyle/>
          <a:p>
            <a:fld id="{E73E95AA-064D-4130-B108-F5B741B856EA}" type="datetimeFigureOut">
              <a:rPr lang="it-IT" smtClean="0"/>
              <a:t>15/10/2024</a:t>
            </a:fld>
            <a:endParaRPr lang="it-IT"/>
          </a:p>
        </p:txBody>
      </p:sp>
      <p:sp>
        <p:nvSpPr>
          <p:cNvPr id="5" name="Segnaposto piè di pagina 4">
            <a:extLst>
              <a:ext uri="{FF2B5EF4-FFF2-40B4-BE49-F238E27FC236}">
                <a16:creationId xmlns:a16="http://schemas.microsoft.com/office/drawing/2014/main" id="{009C74F1-283E-15EA-A4C4-22109C3410B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7F600E9-3C4C-A956-8793-EA48985B2DB0}"/>
              </a:ext>
            </a:extLst>
          </p:cNvPr>
          <p:cNvSpPr>
            <a:spLocks noGrp="1"/>
          </p:cNvSpPr>
          <p:nvPr>
            <p:ph type="sldNum" sz="quarter" idx="12"/>
          </p:nvPr>
        </p:nvSpPr>
        <p:spPr/>
        <p:txBody>
          <a:bodyPr/>
          <a:lstStyle/>
          <a:p>
            <a:fld id="{A9FC0FD3-E94C-422F-81EF-83B6A7C29BF2}" type="slidenum">
              <a:rPr lang="it-IT" smtClean="0"/>
              <a:t>‹N›</a:t>
            </a:fld>
            <a:endParaRPr lang="it-IT"/>
          </a:p>
        </p:txBody>
      </p:sp>
    </p:spTree>
    <p:extLst>
      <p:ext uri="{BB962C8B-B14F-4D97-AF65-F5344CB8AC3E}">
        <p14:creationId xmlns:p14="http://schemas.microsoft.com/office/powerpoint/2010/main" val="282444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9F623D-9F3A-013D-D772-F4CE973FB96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CBD150C-904C-911B-A6DE-F825E326DB41}"/>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BCB581E-CEBA-8B21-0A30-EA978C4F0259}"/>
              </a:ext>
            </a:extLst>
          </p:cNvPr>
          <p:cNvSpPr>
            <a:spLocks noGrp="1"/>
          </p:cNvSpPr>
          <p:nvPr>
            <p:ph type="dt" sz="half" idx="10"/>
          </p:nvPr>
        </p:nvSpPr>
        <p:spPr/>
        <p:txBody>
          <a:bodyPr/>
          <a:lstStyle/>
          <a:p>
            <a:fld id="{E73E95AA-064D-4130-B108-F5B741B856EA}" type="datetimeFigureOut">
              <a:rPr lang="it-IT" smtClean="0"/>
              <a:t>15/10/2024</a:t>
            </a:fld>
            <a:endParaRPr lang="it-IT"/>
          </a:p>
        </p:txBody>
      </p:sp>
      <p:sp>
        <p:nvSpPr>
          <p:cNvPr id="5" name="Segnaposto piè di pagina 4">
            <a:extLst>
              <a:ext uri="{FF2B5EF4-FFF2-40B4-BE49-F238E27FC236}">
                <a16:creationId xmlns:a16="http://schemas.microsoft.com/office/drawing/2014/main" id="{03F6B92F-E871-C8AE-D664-FA1C3C4D5C0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D4210F2-69E2-CFC2-CAF1-3602B03D08F4}"/>
              </a:ext>
            </a:extLst>
          </p:cNvPr>
          <p:cNvSpPr>
            <a:spLocks noGrp="1"/>
          </p:cNvSpPr>
          <p:nvPr>
            <p:ph type="sldNum" sz="quarter" idx="12"/>
          </p:nvPr>
        </p:nvSpPr>
        <p:spPr/>
        <p:txBody>
          <a:bodyPr/>
          <a:lstStyle/>
          <a:p>
            <a:fld id="{A9FC0FD3-E94C-422F-81EF-83B6A7C29BF2}" type="slidenum">
              <a:rPr lang="it-IT" smtClean="0"/>
              <a:t>‹N›</a:t>
            </a:fld>
            <a:endParaRPr lang="it-IT"/>
          </a:p>
        </p:txBody>
      </p:sp>
    </p:spTree>
    <p:extLst>
      <p:ext uri="{BB962C8B-B14F-4D97-AF65-F5344CB8AC3E}">
        <p14:creationId xmlns:p14="http://schemas.microsoft.com/office/powerpoint/2010/main" val="1844040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EE8E83-FA14-1210-A917-1447CC56F34C}"/>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5748585B-5CC0-686F-C1B8-42AD80DF9C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5A19C665-2995-29A1-245A-4A40BEA44CCD}"/>
              </a:ext>
            </a:extLst>
          </p:cNvPr>
          <p:cNvSpPr>
            <a:spLocks noGrp="1"/>
          </p:cNvSpPr>
          <p:nvPr>
            <p:ph type="dt" sz="half" idx="10"/>
          </p:nvPr>
        </p:nvSpPr>
        <p:spPr/>
        <p:txBody>
          <a:bodyPr/>
          <a:lstStyle/>
          <a:p>
            <a:fld id="{E73E95AA-064D-4130-B108-F5B741B856EA}" type="datetimeFigureOut">
              <a:rPr lang="it-IT" smtClean="0"/>
              <a:t>15/10/2024</a:t>
            </a:fld>
            <a:endParaRPr lang="it-IT"/>
          </a:p>
        </p:txBody>
      </p:sp>
      <p:sp>
        <p:nvSpPr>
          <p:cNvPr id="5" name="Segnaposto piè di pagina 4">
            <a:extLst>
              <a:ext uri="{FF2B5EF4-FFF2-40B4-BE49-F238E27FC236}">
                <a16:creationId xmlns:a16="http://schemas.microsoft.com/office/drawing/2014/main" id="{6FF33BB0-E5EA-78D0-6BA3-44901AA896C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51E8E1E-91D5-6792-0D8E-D58BD32C372B}"/>
              </a:ext>
            </a:extLst>
          </p:cNvPr>
          <p:cNvSpPr>
            <a:spLocks noGrp="1"/>
          </p:cNvSpPr>
          <p:nvPr>
            <p:ph type="sldNum" sz="quarter" idx="12"/>
          </p:nvPr>
        </p:nvSpPr>
        <p:spPr/>
        <p:txBody>
          <a:bodyPr/>
          <a:lstStyle/>
          <a:p>
            <a:fld id="{A9FC0FD3-E94C-422F-81EF-83B6A7C29BF2}" type="slidenum">
              <a:rPr lang="it-IT" smtClean="0"/>
              <a:t>‹N›</a:t>
            </a:fld>
            <a:endParaRPr lang="it-IT"/>
          </a:p>
        </p:txBody>
      </p:sp>
    </p:spTree>
    <p:extLst>
      <p:ext uri="{BB962C8B-B14F-4D97-AF65-F5344CB8AC3E}">
        <p14:creationId xmlns:p14="http://schemas.microsoft.com/office/powerpoint/2010/main" val="183451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660B25-897C-ABBF-ED8E-F1D695A7B4A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FCB74B2-7385-0722-66C2-F22DDBBCC357}"/>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680F51D-1486-4421-6667-732706522FF7}"/>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2AC5B16B-FF11-0E5F-E00A-0B389C1C1C61}"/>
              </a:ext>
            </a:extLst>
          </p:cNvPr>
          <p:cNvSpPr>
            <a:spLocks noGrp="1"/>
          </p:cNvSpPr>
          <p:nvPr>
            <p:ph type="dt" sz="half" idx="10"/>
          </p:nvPr>
        </p:nvSpPr>
        <p:spPr/>
        <p:txBody>
          <a:bodyPr/>
          <a:lstStyle/>
          <a:p>
            <a:fld id="{E73E95AA-064D-4130-B108-F5B741B856EA}" type="datetimeFigureOut">
              <a:rPr lang="it-IT" smtClean="0"/>
              <a:t>15/10/2024</a:t>
            </a:fld>
            <a:endParaRPr lang="it-IT"/>
          </a:p>
        </p:txBody>
      </p:sp>
      <p:sp>
        <p:nvSpPr>
          <p:cNvPr id="6" name="Segnaposto piè di pagina 5">
            <a:extLst>
              <a:ext uri="{FF2B5EF4-FFF2-40B4-BE49-F238E27FC236}">
                <a16:creationId xmlns:a16="http://schemas.microsoft.com/office/drawing/2014/main" id="{41DDD474-68E5-D503-509C-C0EA6D6C5AB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76FAE52-731E-56BF-D186-51D627BC9602}"/>
              </a:ext>
            </a:extLst>
          </p:cNvPr>
          <p:cNvSpPr>
            <a:spLocks noGrp="1"/>
          </p:cNvSpPr>
          <p:nvPr>
            <p:ph type="sldNum" sz="quarter" idx="12"/>
          </p:nvPr>
        </p:nvSpPr>
        <p:spPr/>
        <p:txBody>
          <a:bodyPr/>
          <a:lstStyle/>
          <a:p>
            <a:fld id="{A9FC0FD3-E94C-422F-81EF-83B6A7C29BF2}" type="slidenum">
              <a:rPr lang="it-IT" smtClean="0"/>
              <a:t>‹N›</a:t>
            </a:fld>
            <a:endParaRPr lang="it-IT"/>
          </a:p>
        </p:txBody>
      </p:sp>
    </p:spTree>
    <p:extLst>
      <p:ext uri="{BB962C8B-B14F-4D97-AF65-F5344CB8AC3E}">
        <p14:creationId xmlns:p14="http://schemas.microsoft.com/office/powerpoint/2010/main" val="2898521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7412B2-AEAC-9C80-8442-B8111CF029F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57CBC83-53BA-F8C0-EB5E-ED8318E2EE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584F2665-BC48-1C12-7BA8-1058A2ECC1A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AC35F9D-12B8-58A2-7FC1-095B390480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F84E896B-1E74-6C3A-1BB3-3E2F4FC3CC1E}"/>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5A78F15-62DB-B036-3667-688F6502FAE4}"/>
              </a:ext>
            </a:extLst>
          </p:cNvPr>
          <p:cNvSpPr>
            <a:spLocks noGrp="1"/>
          </p:cNvSpPr>
          <p:nvPr>
            <p:ph type="dt" sz="half" idx="10"/>
          </p:nvPr>
        </p:nvSpPr>
        <p:spPr/>
        <p:txBody>
          <a:bodyPr/>
          <a:lstStyle/>
          <a:p>
            <a:fld id="{E73E95AA-064D-4130-B108-F5B741B856EA}" type="datetimeFigureOut">
              <a:rPr lang="it-IT" smtClean="0"/>
              <a:t>15/10/2024</a:t>
            </a:fld>
            <a:endParaRPr lang="it-IT"/>
          </a:p>
        </p:txBody>
      </p:sp>
      <p:sp>
        <p:nvSpPr>
          <p:cNvPr id="8" name="Segnaposto piè di pagina 7">
            <a:extLst>
              <a:ext uri="{FF2B5EF4-FFF2-40B4-BE49-F238E27FC236}">
                <a16:creationId xmlns:a16="http://schemas.microsoft.com/office/drawing/2014/main" id="{08292AED-FBFC-4CF2-BCD1-B3ED38A5B593}"/>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4F6DE921-D9E9-4CAA-483F-1F8F4963ED61}"/>
              </a:ext>
            </a:extLst>
          </p:cNvPr>
          <p:cNvSpPr>
            <a:spLocks noGrp="1"/>
          </p:cNvSpPr>
          <p:nvPr>
            <p:ph type="sldNum" sz="quarter" idx="12"/>
          </p:nvPr>
        </p:nvSpPr>
        <p:spPr/>
        <p:txBody>
          <a:bodyPr/>
          <a:lstStyle/>
          <a:p>
            <a:fld id="{A9FC0FD3-E94C-422F-81EF-83B6A7C29BF2}" type="slidenum">
              <a:rPr lang="it-IT" smtClean="0"/>
              <a:t>‹N›</a:t>
            </a:fld>
            <a:endParaRPr lang="it-IT"/>
          </a:p>
        </p:txBody>
      </p:sp>
    </p:spTree>
    <p:extLst>
      <p:ext uri="{BB962C8B-B14F-4D97-AF65-F5344CB8AC3E}">
        <p14:creationId xmlns:p14="http://schemas.microsoft.com/office/powerpoint/2010/main" val="3151774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2CDDF3-439A-DAB2-9787-583B0ABAA19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25D16A3-198F-43D0-758E-8AADB5D6EB40}"/>
              </a:ext>
            </a:extLst>
          </p:cNvPr>
          <p:cNvSpPr>
            <a:spLocks noGrp="1"/>
          </p:cNvSpPr>
          <p:nvPr>
            <p:ph type="dt" sz="half" idx="10"/>
          </p:nvPr>
        </p:nvSpPr>
        <p:spPr/>
        <p:txBody>
          <a:bodyPr/>
          <a:lstStyle/>
          <a:p>
            <a:fld id="{E73E95AA-064D-4130-B108-F5B741B856EA}" type="datetimeFigureOut">
              <a:rPr lang="it-IT" smtClean="0"/>
              <a:t>15/10/2024</a:t>
            </a:fld>
            <a:endParaRPr lang="it-IT"/>
          </a:p>
        </p:txBody>
      </p:sp>
      <p:sp>
        <p:nvSpPr>
          <p:cNvPr id="4" name="Segnaposto piè di pagina 3">
            <a:extLst>
              <a:ext uri="{FF2B5EF4-FFF2-40B4-BE49-F238E27FC236}">
                <a16:creationId xmlns:a16="http://schemas.microsoft.com/office/drawing/2014/main" id="{4A1C0BBA-57D7-AA12-292C-9676675B6AE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D535A87-DB59-2EE4-121E-912756DECF67}"/>
              </a:ext>
            </a:extLst>
          </p:cNvPr>
          <p:cNvSpPr>
            <a:spLocks noGrp="1"/>
          </p:cNvSpPr>
          <p:nvPr>
            <p:ph type="sldNum" sz="quarter" idx="12"/>
          </p:nvPr>
        </p:nvSpPr>
        <p:spPr/>
        <p:txBody>
          <a:bodyPr/>
          <a:lstStyle/>
          <a:p>
            <a:fld id="{A9FC0FD3-E94C-422F-81EF-83B6A7C29BF2}" type="slidenum">
              <a:rPr lang="it-IT" smtClean="0"/>
              <a:t>‹N›</a:t>
            </a:fld>
            <a:endParaRPr lang="it-IT"/>
          </a:p>
        </p:txBody>
      </p:sp>
    </p:spTree>
    <p:extLst>
      <p:ext uri="{BB962C8B-B14F-4D97-AF65-F5344CB8AC3E}">
        <p14:creationId xmlns:p14="http://schemas.microsoft.com/office/powerpoint/2010/main" val="4270720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104C21DF-FEC2-BE57-1C5B-BB2B634EEF7A}"/>
              </a:ext>
            </a:extLst>
          </p:cNvPr>
          <p:cNvSpPr>
            <a:spLocks noGrp="1"/>
          </p:cNvSpPr>
          <p:nvPr>
            <p:ph type="dt" sz="half" idx="10"/>
          </p:nvPr>
        </p:nvSpPr>
        <p:spPr/>
        <p:txBody>
          <a:bodyPr/>
          <a:lstStyle/>
          <a:p>
            <a:fld id="{E73E95AA-064D-4130-B108-F5B741B856EA}" type="datetimeFigureOut">
              <a:rPr lang="it-IT" smtClean="0"/>
              <a:t>15/10/2024</a:t>
            </a:fld>
            <a:endParaRPr lang="it-IT"/>
          </a:p>
        </p:txBody>
      </p:sp>
      <p:sp>
        <p:nvSpPr>
          <p:cNvPr id="3" name="Segnaposto piè di pagina 2">
            <a:extLst>
              <a:ext uri="{FF2B5EF4-FFF2-40B4-BE49-F238E27FC236}">
                <a16:creationId xmlns:a16="http://schemas.microsoft.com/office/drawing/2014/main" id="{71F39FDD-E0FA-3DEB-1E80-7033E2F50098}"/>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FA93FE95-698F-C148-6273-2D7DF52E0D95}"/>
              </a:ext>
            </a:extLst>
          </p:cNvPr>
          <p:cNvSpPr>
            <a:spLocks noGrp="1"/>
          </p:cNvSpPr>
          <p:nvPr>
            <p:ph type="sldNum" sz="quarter" idx="12"/>
          </p:nvPr>
        </p:nvSpPr>
        <p:spPr/>
        <p:txBody>
          <a:bodyPr/>
          <a:lstStyle/>
          <a:p>
            <a:fld id="{A9FC0FD3-E94C-422F-81EF-83B6A7C29BF2}" type="slidenum">
              <a:rPr lang="it-IT" smtClean="0"/>
              <a:t>‹N›</a:t>
            </a:fld>
            <a:endParaRPr lang="it-IT"/>
          </a:p>
        </p:txBody>
      </p:sp>
    </p:spTree>
    <p:extLst>
      <p:ext uri="{BB962C8B-B14F-4D97-AF65-F5344CB8AC3E}">
        <p14:creationId xmlns:p14="http://schemas.microsoft.com/office/powerpoint/2010/main" val="2574066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2B76BC-A6F8-7A0F-CD75-BE7B1279E91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7E110FA-8F57-0570-47A5-CFC10A3502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5EDD902-975D-6A6C-97FC-1802290B80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BD67177-8CBD-2341-17E2-AB48BD7123DD}"/>
              </a:ext>
            </a:extLst>
          </p:cNvPr>
          <p:cNvSpPr>
            <a:spLocks noGrp="1"/>
          </p:cNvSpPr>
          <p:nvPr>
            <p:ph type="dt" sz="half" idx="10"/>
          </p:nvPr>
        </p:nvSpPr>
        <p:spPr/>
        <p:txBody>
          <a:bodyPr/>
          <a:lstStyle/>
          <a:p>
            <a:fld id="{E73E95AA-064D-4130-B108-F5B741B856EA}" type="datetimeFigureOut">
              <a:rPr lang="it-IT" smtClean="0"/>
              <a:t>15/10/2024</a:t>
            </a:fld>
            <a:endParaRPr lang="it-IT"/>
          </a:p>
        </p:txBody>
      </p:sp>
      <p:sp>
        <p:nvSpPr>
          <p:cNvPr id="6" name="Segnaposto piè di pagina 5">
            <a:extLst>
              <a:ext uri="{FF2B5EF4-FFF2-40B4-BE49-F238E27FC236}">
                <a16:creationId xmlns:a16="http://schemas.microsoft.com/office/drawing/2014/main" id="{3317DD1F-50B0-A71A-A906-3AC6DC56DC0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4C1009F-05B6-1D4F-CF08-F63E861CC8E9}"/>
              </a:ext>
            </a:extLst>
          </p:cNvPr>
          <p:cNvSpPr>
            <a:spLocks noGrp="1"/>
          </p:cNvSpPr>
          <p:nvPr>
            <p:ph type="sldNum" sz="quarter" idx="12"/>
          </p:nvPr>
        </p:nvSpPr>
        <p:spPr/>
        <p:txBody>
          <a:bodyPr/>
          <a:lstStyle/>
          <a:p>
            <a:fld id="{A9FC0FD3-E94C-422F-81EF-83B6A7C29BF2}" type="slidenum">
              <a:rPr lang="it-IT" smtClean="0"/>
              <a:t>‹N›</a:t>
            </a:fld>
            <a:endParaRPr lang="it-IT"/>
          </a:p>
        </p:txBody>
      </p:sp>
    </p:spTree>
    <p:extLst>
      <p:ext uri="{BB962C8B-B14F-4D97-AF65-F5344CB8AC3E}">
        <p14:creationId xmlns:p14="http://schemas.microsoft.com/office/powerpoint/2010/main" val="127787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914FEB-FF48-169E-0E0C-A5862AC3379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DEEE7FF-ADE9-D10C-5C1B-10F0BF0BAF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71FBC2D1-F55B-5E94-22B8-37FA216E84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5FE90C0-1078-E5C5-E379-A0ACC041041B}"/>
              </a:ext>
            </a:extLst>
          </p:cNvPr>
          <p:cNvSpPr>
            <a:spLocks noGrp="1"/>
          </p:cNvSpPr>
          <p:nvPr>
            <p:ph type="dt" sz="half" idx="10"/>
          </p:nvPr>
        </p:nvSpPr>
        <p:spPr/>
        <p:txBody>
          <a:bodyPr/>
          <a:lstStyle/>
          <a:p>
            <a:fld id="{E73E95AA-064D-4130-B108-F5B741B856EA}" type="datetimeFigureOut">
              <a:rPr lang="it-IT" smtClean="0"/>
              <a:t>15/10/2024</a:t>
            </a:fld>
            <a:endParaRPr lang="it-IT"/>
          </a:p>
        </p:txBody>
      </p:sp>
      <p:sp>
        <p:nvSpPr>
          <p:cNvPr id="6" name="Segnaposto piè di pagina 5">
            <a:extLst>
              <a:ext uri="{FF2B5EF4-FFF2-40B4-BE49-F238E27FC236}">
                <a16:creationId xmlns:a16="http://schemas.microsoft.com/office/drawing/2014/main" id="{8F305F99-A305-A90E-D239-17CE183F06E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80F549D-5ECC-6BFE-4FB0-64A51E797D16}"/>
              </a:ext>
            </a:extLst>
          </p:cNvPr>
          <p:cNvSpPr>
            <a:spLocks noGrp="1"/>
          </p:cNvSpPr>
          <p:nvPr>
            <p:ph type="sldNum" sz="quarter" idx="12"/>
          </p:nvPr>
        </p:nvSpPr>
        <p:spPr/>
        <p:txBody>
          <a:bodyPr/>
          <a:lstStyle/>
          <a:p>
            <a:fld id="{A9FC0FD3-E94C-422F-81EF-83B6A7C29BF2}" type="slidenum">
              <a:rPr lang="it-IT" smtClean="0"/>
              <a:t>‹N›</a:t>
            </a:fld>
            <a:endParaRPr lang="it-IT"/>
          </a:p>
        </p:txBody>
      </p:sp>
    </p:spTree>
    <p:extLst>
      <p:ext uri="{BB962C8B-B14F-4D97-AF65-F5344CB8AC3E}">
        <p14:creationId xmlns:p14="http://schemas.microsoft.com/office/powerpoint/2010/main" val="169155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DD804CF7-E5B3-845A-47AA-3B6568BEF4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C31CB17-A0E7-52BA-76D0-9369AB6003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9180A89-A2C0-379E-73B5-B428AD0CB2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3E95AA-064D-4130-B108-F5B741B856EA}" type="datetimeFigureOut">
              <a:rPr lang="it-IT" smtClean="0"/>
              <a:t>15/10/2024</a:t>
            </a:fld>
            <a:endParaRPr lang="it-IT"/>
          </a:p>
        </p:txBody>
      </p:sp>
      <p:sp>
        <p:nvSpPr>
          <p:cNvPr id="5" name="Segnaposto piè di pagina 4">
            <a:extLst>
              <a:ext uri="{FF2B5EF4-FFF2-40B4-BE49-F238E27FC236}">
                <a16:creationId xmlns:a16="http://schemas.microsoft.com/office/drawing/2014/main" id="{31F0968D-F2A7-D3CA-4413-59D8B5049C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FE031F72-F2D8-B786-D87E-E5ACE3A079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FC0FD3-E94C-422F-81EF-83B6A7C29BF2}" type="slidenum">
              <a:rPr lang="it-IT" smtClean="0"/>
              <a:t>‹N›</a:t>
            </a:fld>
            <a:endParaRPr lang="it-IT"/>
          </a:p>
        </p:txBody>
      </p:sp>
    </p:spTree>
    <p:extLst>
      <p:ext uri="{BB962C8B-B14F-4D97-AF65-F5344CB8AC3E}">
        <p14:creationId xmlns:p14="http://schemas.microsoft.com/office/powerpoint/2010/main" val="1438262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a:spLocks noChangeArrowheads="1"/>
          </p:cNvSpPr>
          <p:nvPr/>
        </p:nvSpPr>
        <p:spPr bwMode="auto">
          <a:xfrm>
            <a:off x="1153680" y="3056138"/>
            <a:ext cx="9143093" cy="2691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bIns="0"/>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a:defRPr/>
            </a:pPr>
            <a:r>
              <a:rPr lang="it-IT" sz="2400" b="1" dirty="0">
                <a:latin typeface="Arial" charset="0"/>
                <a:cs typeface="Arial" charset="0"/>
              </a:rPr>
              <a:t>Dl Ambiente – bozza in ingresso in </a:t>
            </a:r>
            <a:r>
              <a:rPr lang="it-IT" sz="2400" b="1" dirty="0" err="1">
                <a:latin typeface="Arial" charset="0"/>
                <a:cs typeface="Arial" charset="0"/>
              </a:rPr>
              <a:t>CdM</a:t>
            </a:r>
            <a:r>
              <a:rPr lang="it-IT" sz="2400" b="1" dirty="0">
                <a:latin typeface="Arial" charset="0"/>
                <a:cs typeface="Arial" charset="0"/>
              </a:rPr>
              <a:t> del 10 ottobre 2024</a:t>
            </a:r>
          </a:p>
          <a:p>
            <a:pPr>
              <a:defRPr/>
            </a:pPr>
            <a:endParaRPr lang="it-IT" sz="2400" b="1" dirty="0">
              <a:latin typeface="Arial" charset="0"/>
              <a:cs typeface="Arial" charset="0"/>
            </a:endParaRPr>
          </a:p>
          <a:p>
            <a:pPr>
              <a:defRPr/>
            </a:pPr>
            <a:r>
              <a:rPr lang="it-IT" sz="1200" i="1" dirty="0">
                <a:latin typeface="Arial" charset="0"/>
                <a:cs typeface="Arial" charset="0"/>
              </a:rPr>
              <a:t>Work in progress</a:t>
            </a:r>
          </a:p>
          <a:p>
            <a:pPr>
              <a:defRPr/>
            </a:pPr>
            <a:endParaRPr lang="it-IT" sz="1400" dirty="0">
              <a:solidFill>
                <a:srgbClr val="FF0000"/>
              </a:solidFill>
              <a:latin typeface="Arial" charset="0"/>
              <a:cs typeface="Arial" charset="0"/>
            </a:endParaRPr>
          </a:p>
        </p:txBody>
      </p:sp>
      <p:pic>
        <p:nvPicPr>
          <p:cNvPr id="1026" name="Picture 2" descr="Confservizi Emilia-Romagna">
            <a:extLst>
              <a:ext uri="{FF2B5EF4-FFF2-40B4-BE49-F238E27FC236}">
                <a16:creationId xmlns:a16="http://schemas.microsoft.com/office/drawing/2014/main" id="{B620DDE0-0863-76E9-3608-3F19815DD3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6438" y="501039"/>
            <a:ext cx="3508071" cy="17431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0694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id="{5DF21EDD-075C-BC0A-9349-6F15DCB1882B}"/>
              </a:ext>
            </a:extLst>
          </p:cNvPr>
          <p:cNvSpPr txBox="1">
            <a:spLocks noChangeArrowheads="1"/>
          </p:cNvSpPr>
          <p:nvPr/>
        </p:nvSpPr>
        <p:spPr bwMode="auto">
          <a:xfrm>
            <a:off x="760627" y="889536"/>
            <a:ext cx="11431373" cy="6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marL="0" marR="0" lvl="0" indent="0" algn="just" defTabSz="457200" rtl="0" eaLnBrk="1" fontAlgn="auto" latinLnBrk="0" hangingPunct="1">
              <a:lnSpc>
                <a:spcPct val="100000"/>
              </a:lnSpc>
              <a:spcBef>
                <a:spcPct val="70000"/>
              </a:spcBef>
              <a:spcAft>
                <a:spcPts val="0"/>
              </a:spcAft>
              <a:buClrTx/>
              <a:buSzTx/>
              <a:buFontTx/>
              <a:buNone/>
              <a:tabLst/>
              <a:defRPr/>
            </a:pPr>
            <a:r>
              <a:rPr lang="it-IT" altLang="it-IT" sz="2400" b="1" dirty="0">
                <a:solidFill>
                  <a:srgbClr val="054977"/>
                </a:solidFill>
                <a:latin typeface="Arial" charset="0"/>
                <a:cs typeface="Arial" charset="0"/>
              </a:rPr>
              <a:t>DL Ambiente:</a:t>
            </a:r>
          </a:p>
        </p:txBody>
      </p:sp>
      <p:sp>
        <p:nvSpPr>
          <p:cNvPr id="12" name="CasellaDiTesto 11">
            <a:extLst>
              <a:ext uri="{FF2B5EF4-FFF2-40B4-BE49-F238E27FC236}">
                <a16:creationId xmlns:a16="http://schemas.microsoft.com/office/drawing/2014/main" id="{B0963319-4C6A-E354-E877-6D72CC1D9901}"/>
              </a:ext>
            </a:extLst>
          </p:cNvPr>
          <p:cNvSpPr txBox="1"/>
          <p:nvPr/>
        </p:nvSpPr>
        <p:spPr>
          <a:xfrm>
            <a:off x="403979" y="1658867"/>
            <a:ext cx="11556569" cy="3540265"/>
          </a:xfrm>
          <a:prstGeom prst="rect">
            <a:avLst/>
          </a:prstGeom>
          <a:noFill/>
        </p:spPr>
        <p:txBody>
          <a:bodyPr wrap="square" rtlCol="0">
            <a:spAutoFit/>
          </a:bodyPr>
          <a:lstStyle/>
          <a:p>
            <a:pPr algn="just">
              <a:lnSpc>
                <a:spcPct val="120000"/>
              </a:lnSpc>
            </a:pPr>
            <a:endParaRPr lang="it-IT" sz="1400" dirty="0">
              <a:latin typeface="Arial" panose="020B0604020202020204" pitchFamily="34" charset="0"/>
              <a:cs typeface="Arial" panose="020B0604020202020204" pitchFamily="34" charset="0"/>
            </a:endParaRPr>
          </a:p>
          <a:p>
            <a:pPr algn="just">
              <a:lnSpc>
                <a:spcPct val="120000"/>
              </a:lnSpc>
            </a:pPr>
            <a:r>
              <a:rPr lang="it-IT" sz="1200" b="1" dirty="0">
                <a:solidFill>
                  <a:srgbClr val="054977"/>
                </a:solidFill>
                <a:latin typeface="Arial" charset="0"/>
                <a:ea typeface="ＭＳ Ｐゴシック" charset="0"/>
                <a:cs typeface="Arial" charset="0"/>
              </a:rPr>
              <a:t>«Disposizioni urgenti per la tutela ambientale del Pese, la razionalizzazione dei procedimenti di valutazione e autorizzazione ambientale, la promozione dell’economia circolare, l’attuazione di interventi in materia di siti contaminati e dissesto idrogeologico»</a:t>
            </a:r>
          </a:p>
          <a:p>
            <a:pPr algn="just">
              <a:lnSpc>
                <a:spcPct val="120000"/>
              </a:lnSpc>
            </a:pPr>
            <a:endParaRPr lang="it-IT" sz="1200" b="1" dirty="0">
              <a:solidFill>
                <a:srgbClr val="054977"/>
              </a:solidFill>
              <a:latin typeface="Arial" charset="0"/>
              <a:ea typeface="ＭＳ Ｐゴシック" charset="0"/>
              <a:cs typeface="Arial" charset="0"/>
            </a:endParaRPr>
          </a:p>
          <a:p>
            <a:pPr algn="just">
              <a:lnSpc>
                <a:spcPct val="120000"/>
              </a:lnSpc>
            </a:pPr>
            <a:endParaRPr lang="it-IT" sz="1200" b="1" dirty="0">
              <a:solidFill>
                <a:srgbClr val="054977"/>
              </a:solidFill>
              <a:latin typeface="Arial" charset="0"/>
              <a:ea typeface="ＭＳ Ｐゴシック" charset="0"/>
              <a:cs typeface="Arial" charset="0"/>
            </a:endParaRPr>
          </a:p>
          <a:p>
            <a:pPr algn="just">
              <a:lnSpc>
                <a:spcPct val="120000"/>
              </a:lnSpc>
            </a:pPr>
            <a:r>
              <a:rPr lang="it-IT" sz="1200" b="1" dirty="0">
                <a:solidFill>
                  <a:srgbClr val="054977"/>
                </a:solidFill>
                <a:latin typeface="Arial" charset="0"/>
                <a:ea typeface="ＭＳ Ｐゴシック" charset="0"/>
                <a:cs typeface="Arial" charset="0"/>
              </a:rPr>
              <a:t>                                                                                                  </a:t>
            </a:r>
            <a:r>
              <a:rPr lang="it-IT" sz="2800" i="1" dirty="0">
                <a:latin typeface="Agency FB" panose="020B0503020202020204" pitchFamily="34" charset="0"/>
                <a:ea typeface="ＭＳ Ｐゴシック" charset="0"/>
                <a:cs typeface="Aharoni" panose="02010803020104030203" pitchFamily="2" charset="-79"/>
              </a:rPr>
              <a:t>Legenda</a:t>
            </a:r>
          </a:p>
          <a:p>
            <a:pPr algn="just">
              <a:lnSpc>
                <a:spcPct val="120000"/>
              </a:lnSpc>
            </a:pPr>
            <a:endParaRPr lang="it-IT" sz="2800" b="1" dirty="0">
              <a:latin typeface="Aharoni" panose="02010803020104030203" pitchFamily="2" charset="-79"/>
              <a:ea typeface="ＭＳ Ｐゴシック" charset="0"/>
              <a:cs typeface="Aharoni" panose="02010803020104030203" pitchFamily="2" charset="-79"/>
            </a:endParaRPr>
          </a:p>
          <a:p>
            <a:pPr algn="just">
              <a:lnSpc>
                <a:spcPct val="120000"/>
              </a:lnSpc>
            </a:pPr>
            <a:r>
              <a:rPr lang="it-IT" sz="1400" dirty="0">
                <a:latin typeface="Arial" panose="020B0604020202020204" pitchFamily="34" charset="0"/>
                <a:cs typeface="Arial" panose="020B0604020202020204" pitchFamily="34" charset="0"/>
              </a:rPr>
              <a:t>1. Il provvedimento è stato approvato nel </a:t>
            </a:r>
            <a:r>
              <a:rPr lang="it-IT" sz="1400" dirty="0" err="1">
                <a:latin typeface="Arial" panose="020B0604020202020204" pitchFamily="34" charset="0"/>
                <a:cs typeface="Arial" panose="020B0604020202020204" pitchFamily="34" charset="0"/>
              </a:rPr>
              <a:t>CdM</a:t>
            </a:r>
            <a:r>
              <a:rPr lang="it-IT" sz="1400" dirty="0">
                <a:latin typeface="Arial" panose="020B0604020202020204" pitchFamily="34" charset="0"/>
                <a:cs typeface="Arial" panose="020B0604020202020204" pitchFamily="34" charset="0"/>
              </a:rPr>
              <a:t> del 10\10</a:t>
            </a:r>
          </a:p>
          <a:p>
            <a:pPr algn="just">
              <a:lnSpc>
                <a:spcPct val="120000"/>
              </a:lnSpc>
            </a:pPr>
            <a:r>
              <a:rPr lang="it-IT" sz="1400" dirty="0">
                <a:latin typeface="Arial" panose="020B0604020202020204" pitchFamily="34" charset="0"/>
                <a:cs typeface="Arial" panose="020B0604020202020204" pitchFamily="34" charset="0"/>
              </a:rPr>
              <a:t>2. Le slide seguenti riguardano la bozza in entrata al </a:t>
            </a:r>
            <a:r>
              <a:rPr lang="it-IT" sz="1400" dirty="0" err="1">
                <a:latin typeface="Arial" panose="020B0604020202020204" pitchFamily="34" charset="0"/>
                <a:cs typeface="Arial" panose="020B0604020202020204" pitchFamily="34" charset="0"/>
              </a:rPr>
              <a:t>CdM</a:t>
            </a:r>
            <a:r>
              <a:rPr lang="it-IT" sz="1400" dirty="0">
                <a:latin typeface="Arial" panose="020B0604020202020204" pitchFamily="34" charset="0"/>
                <a:cs typeface="Arial" panose="020B0604020202020204" pitchFamily="34" charset="0"/>
              </a:rPr>
              <a:t> e le disposizioni di potenziale impatto sulle utility</a:t>
            </a:r>
          </a:p>
          <a:p>
            <a:pPr algn="just">
              <a:lnSpc>
                <a:spcPct val="120000"/>
              </a:lnSpc>
            </a:pPr>
            <a:r>
              <a:rPr lang="it-IT" sz="1400" dirty="0">
                <a:latin typeface="Arial" panose="020B0604020202020204" pitchFamily="34" charset="0"/>
                <a:cs typeface="Arial" panose="020B0604020202020204" pitchFamily="34" charset="0"/>
              </a:rPr>
              <a:t>3. Rispetto alle bozze circolate, emergono alcune differenze (in colore rosso)</a:t>
            </a:r>
          </a:p>
          <a:p>
            <a:pPr algn="just">
              <a:lnSpc>
                <a:spcPct val="120000"/>
              </a:lnSpc>
            </a:pPr>
            <a:r>
              <a:rPr lang="it-IT" sz="1400" dirty="0">
                <a:latin typeface="Arial" panose="020B0604020202020204" pitchFamily="34" charset="0"/>
                <a:cs typeface="Arial" panose="020B0604020202020204" pitchFamily="34" charset="0"/>
              </a:rPr>
              <a:t>4. Successivamente verrà inviato alle Camere per la conversione in legge</a:t>
            </a:r>
          </a:p>
          <a:p>
            <a:pPr algn="just">
              <a:lnSpc>
                <a:spcPct val="120000"/>
              </a:lnSpc>
            </a:pPr>
            <a:r>
              <a:rPr lang="it-IT" sz="1400" dirty="0">
                <a:latin typeface="Arial" panose="020B0604020202020204" pitchFamily="34" charset="0"/>
                <a:cs typeface="Arial" panose="020B0604020202020204" pitchFamily="34" charset="0"/>
              </a:rPr>
              <a:t>5. Seguirà monitoraggio dell’iter.</a:t>
            </a:r>
          </a:p>
        </p:txBody>
      </p:sp>
    </p:spTree>
    <p:extLst>
      <p:ext uri="{BB962C8B-B14F-4D97-AF65-F5344CB8AC3E}">
        <p14:creationId xmlns:p14="http://schemas.microsoft.com/office/powerpoint/2010/main" val="3845921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id="{5DF21EDD-075C-BC0A-9349-6F15DCB1882B}"/>
              </a:ext>
            </a:extLst>
          </p:cNvPr>
          <p:cNvSpPr txBox="1">
            <a:spLocks noChangeArrowheads="1"/>
          </p:cNvSpPr>
          <p:nvPr/>
        </p:nvSpPr>
        <p:spPr bwMode="auto">
          <a:xfrm>
            <a:off x="687169" y="147664"/>
            <a:ext cx="11431373" cy="6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marL="0" marR="0" lvl="0" indent="0" algn="just" defTabSz="457200" rtl="0" eaLnBrk="1" fontAlgn="auto" latinLnBrk="0" hangingPunct="1">
              <a:lnSpc>
                <a:spcPct val="100000"/>
              </a:lnSpc>
              <a:spcBef>
                <a:spcPct val="70000"/>
              </a:spcBef>
              <a:spcAft>
                <a:spcPts val="0"/>
              </a:spcAft>
              <a:buClrTx/>
              <a:buSzTx/>
              <a:buFontTx/>
              <a:buNone/>
              <a:tabLst/>
              <a:defRPr/>
            </a:pPr>
            <a:r>
              <a:rPr lang="it-IT" altLang="it-IT" sz="2400" b="1" dirty="0">
                <a:solidFill>
                  <a:srgbClr val="054977"/>
                </a:solidFill>
                <a:latin typeface="Arial" charset="0"/>
                <a:cs typeface="Arial" charset="0"/>
              </a:rPr>
              <a:t>DL Ambiente: disposizioni di potenziale impatto sulle Utility</a:t>
            </a:r>
          </a:p>
        </p:txBody>
      </p:sp>
      <p:sp>
        <p:nvSpPr>
          <p:cNvPr id="12" name="CasellaDiTesto 11">
            <a:extLst>
              <a:ext uri="{FF2B5EF4-FFF2-40B4-BE49-F238E27FC236}">
                <a16:creationId xmlns:a16="http://schemas.microsoft.com/office/drawing/2014/main" id="{B0963319-4C6A-E354-E877-6D72CC1D9901}"/>
              </a:ext>
            </a:extLst>
          </p:cNvPr>
          <p:cNvSpPr txBox="1"/>
          <p:nvPr/>
        </p:nvSpPr>
        <p:spPr>
          <a:xfrm>
            <a:off x="317715" y="768352"/>
            <a:ext cx="11556569" cy="5497723"/>
          </a:xfrm>
          <a:prstGeom prst="rect">
            <a:avLst/>
          </a:prstGeom>
          <a:noFill/>
        </p:spPr>
        <p:txBody>
          <a:bodyPr wrap="square" rtlCol="0">
            <a:spAutoFit/>
          </a:bodyPr>
          <a:lstStyle/>
          <a:p>
            <a:pPr marL="285750" indent="-285750" algn="just">
              <a:lnSpc>
                <a:spcPct val="120000"/>
              </a:lnSpc>
              <a:buFont typeface="Arial" panose="020B0604020202020204" pitchFamily="34" charset="0"/>
              <a:buChar char="•"/>
            </a:pPr>
            <a:r>
              <a:rPr lang="it-IT" sz="1400" b="1" dirty="0">
                <a:latin typeface="Arial" panose="020B0604020202020204" pitchFamily="34" charset="0"/>
                <a:cs typeface="Arial" panose="020B0604020202020204" pitchFamily="34" charset="0"/>
              </a:rPr>
              <a:t>Art. 1: Disposizioni urgenti in materia di valutazioni e autorizzazioni ambientali (VIA)</a:t>
            </a:r>
          </a:p>
          <a:p>
            <a:pPr marL="742950" lvl="1" indent="-285750" algn="just">
              <a:lnSpc>
                <a:spcPct val="120000"/>
              </a:lnSpc>
              <a:buFont typeface="Courier New" panose="02070309020205020404" pitchFamily="49" charset="0"/>
              <a:buChar char="o"/>
            </a:pPr>
            <a:endParaRPr lang="it-IT" sz="1400" dirty="0">
              <a:solidFill>
                <a:srgbClr val="00B050"/>
              </a:solidFill>
              <a:latin typeface="Arial" panose="020B0604020202020204" pitchFamily="34" charset="0"/>
              <a:cs typeface="Arial" panose="020B0604020202020204" pitchFamily="34" charset="0"/>
            </a:endParaRPr>
          </a:p>
          <a:p>
            <a:pPr marL="452438" lvl="1" indent="-273050" algn="just">
              <a:lnSpc>
                <a:spcPct val="120000"/>
              </a:lnSpc>
              <a:buFont typeface="Courier New" panose="02070309020205020404" pitchFamily="49" charset="0"/>
              <a:buChar char="o"/>
            </a:pPr>
            <a:r>
              <a:rPr lang="it-IT" sz="1400" dirty="0">
                <a:latin typeface="Arial" panose="020B0604020202020204" pitchFamily="34" charset="0"/>
                <a:cs typeface="Arial" panose="020B0604020202020204" pitchFamily="34" charset="0"/>
              </a:rPr>
              <a:t>La disposizione introduce </a:t>
            </a:r>
            <a:r>
              <a:rPr lang="it-IT" sz="1400" b="1" dirty="0">
                <a:latin typeface="Arial" panose="020B0604020202020204" pitchFamily="34" charset="0"/>
                <a:cs typeface="Arial" panose="020B0604020202020204" pitchFamily="34" charset="0"/>
              </a:rPr>
              <a:t>misure di semplificazione per le procedure autorizzative di tipologie progettuali</a:t>
            </a:r>
            <a:r>
              <a:rPr lang="it-IT" sz="1400" dirty="0">
                <a:latin typeface="Arial" panose="020B0604020202020204" pitchFamily="34" charset="0"/>
                <a:cs typeface="Arial" panose="020B0604020202020204" pitchFamily="34" charset="0"/>
              </a:rPr>
              <a:t> che abbiano determinati criteri quali l’affidabilità e la sostenibilità tecnica del progetto in rapporto alla sua realizzazione, il tipo di contributo al raggiungimento degli obiettivi di decarbonizzazione previsti dal PNIEC, rilevanza ai fini dell’attuazione degli investimenti del PNRR, ecc. </a:t>
            </a:r>
            <a:r>
              <a:rPr lang="it-IT" sz="1400" b="1" dirty="0">
                <a:latin typeface="Arial" panose="020B0604020202020204" pitchFamily="34" charset="0"/>
                <a:cs typeface="Arial" panose="020B0604020202020204" pitchFamily="34" charset="0"/>
              </a:rPr>
              <a:t>Dette misure saranno introdotte con un decreto ad hoc del MASE</a:t>
            </a:r>
          </a:p>
          <a:p>
            <a:pPr marL="452438" lvl="1" indent="-273050" algn="just">
              <a:lnSpc>
                <a:spcPct val="120000"/>
              </a:lnSpc>
              <a:buFont typeface="Courier New" panose="02070309020205020404" pitchFamily="49" charset="0"/>
              <a:buChar char="o"/>
            </a:pPr>
            <a:r>
              <a:rPr lang="it-IT" sz="1400" dirty="0">
                <a:solidFill>
                  <a:srgbClr val="FF0000"/>
                </a:solidFill>
                <a:latin typeface="Arial" panose="020B0604020202020204" pitchFamily="34" charset="0"/>
                <a:cs typeface="Arial" panose="020B0604020202020204" pitchFamily="34" charset="0"/>
              </a:rPr>
              <a:t>La Commissione VIA-VAS e la Commissione PNRR-PNIEC </a:t>
            </a:r>
            <a:r>
              <a:rPr lang="it-IT" sz="1400" b="1" dirty="0">
                <a:solidFill>
                  <a:srgbClr val="FF0000"/>
                </a:solidFill>
                <a:latin typeface="Arial" panose="020B0604020202020204" pitchFamily="34" charset="0"/>
                <a:cs typeface="Arial" panose="020B0604020202020204" pitchFamily="34" charset="0"/>
              </a:rPr>
              <a:t>danno precedenza </a:t>
            </a:r>
            <a:r>
              <a:rPr lang="it-IT" sz="1400" dirty="0">
                <a:solidFill>
                  <a:srgbClr val="FF0000"/>
                </a:solidFill>
                <a:latin typeface="Arial" panose="020B0604020202020204" pitchFamily="34" charset="0"/>
                <a:cs typeface="Arial" panose="020B0604020202020204" pitchFamily="34" charset="0"/>
              </a:rPr>
              <a:t>ai progetti relativi ai programmi dichiarati di preminente interesse strategico nazionale e</a:t>
            </a:r>
            <a:r>
              <a:rPr lang="it-IT" sz="1400" dirty="0">
                <a:latin typeface="Arial" panose="020B0604020202020204" pitchFamily="34" charset="0"/>
                <a:cs typeface="Arial" panose="020B0604020202020204" pitchFamily="34" charset="0"/>
              </a:rPr>
              <a:t>, in secondo luogo, sono da considerarsi prioritari i progetti di </a:t>
            </a:r>
            <a:r>
              <a:rPr lang="it-IT" sz="1400" b="1" dirty="0">
                <a:latin typeface="Arial" panose="020B0604020202020204" pitchFamily="34" charset="0"/>
                <a:cs typeface="Arial" panose="020B0604020202020204" pitchFamily="34" charset="0"/>
              </a:rPr>
              <a:t>idrogeno verde</a:t>
            </a:r>
            <a:r>
              <a:rPr lang="it-IT" sz="1400" dirty="0">
                <a:latin typeface="Arial" panose="020B0604020202020204" pitchFamily="34" charset="0"/>
                <a:cs typeface="Arial" panose="020B0604020202020204" pitchFamily="34" charset="0"/>
              </a:rPr>
              <a:t>, i rifacimenti, potenziamenti e ricostruzioni di </a:t>
            </a:r>
            <a:r>
              <a:rPr lang="it-IT" sz="1400" b="1" dirty="0">
                <a:latin typeface="Arial" panose="020B0604020202020204" pitchFamily="34" charset="0"/>
                <a:cs typeface="Arial" panose="020B0604020202020204" pitchFamily="34" charset="0"/>
              </a:rPr>
              <a:t>impianti eolici e solari</a:t>
            </a:r>
            <a:r>
              <a:rPr lang="it-IT" sz="1400" dirty="0">
                <a:latin typeface="Arial" panose="020B0604020202020204" pitchFamily="34" charset="0"/>
                <a:cs typeface="Arial" panose="020B0604020202020204" pitchFamily="34" charset="0"/>
              </a:rPr>
              <a:t>, gli impianti </a:t>
            </a:r>
            <a:r>
              <a:rPr lang="it-IT" sz="1400" b="1" dirty="0">
                <a:latin typeface="Arial" panose="020B0604020202020204" pitchFamily="34" charset="0"/>
                <a:cs typeface="Arial" panose="020B0604020202020204" pitchFamily="34" charset="0"/>
              </a:rPr>
              <a:t>FV e </a:t>
            </a:r>
            <a:r>
              <a:rPr lang="it-IT" sz="1400" b="1" dirty="0" err="1">
                <a:latin typeface="Arial" panose="020B0604020202020204" pitchFamily="34" charset="0"/>
                <a:cs typeface="Arial" panose="020B0604020202020204" pitchFamily="34" charset="0"/>
              </a:rPr>
              <a:t>agrivoltaici</a:t>
            </a:r>
            <a:r>
              <a:rPr lang="it-IT" sz="1400" b="1" dirty="0">
                <a:latin typeface="Arial" panose="020B0604020202020204" pitchFamily="34" charset="0"/>
                <a:cs typeface="Arial" panose="020B0604020202020204" pitchFamily="34" charset="0"/>
              </a:rPr>
              <a:t> </a:t>
            </a:r>
            <a:r>
              <a:rPr lang="it-IT" sz="1400" dirty="0">
                <a:latin typeface="Arial" panose="020B0604020202020204" pitchFamily="34" charset="0"/>
                <a:cs typeface="Arial" panose="020B0604020202020204" pitchFamily="34" charset="0"/>
              </a:rPr>
              <a:t>onshore da almeno 50 MW e eolici onshore da almeno 70 MW</a:t>
            </a:r>
          </a:p>
          <a:p>
            <a:pPr algn="just">
              <a:lnSpc>
                <a:spcPct val="120000"/>
              </a:lnSpc>
            </a:pPr>
            <a:endParaRPr lang="it-IT" sz="1400" dirty="0">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r>
              <a:rPr lang="it-IT" sz="1400" b="1" dirty="0">
                <a:latin typeface="Arial" panose="020B0604020202020204" pitchFamily="34" charset="0"/>
                <a:cs typeface="Arial" panose="020B0604020202020204" pitchFamily="34" charset="0"/>
              </a:rPr>
              <a:t>Art. 2: Disposizioni urgenti per coniugare le esigenze di salvaguardia dell’ambiente con le esigenze di sicurezza degli approvvigionamenti  </a:t>
            </a:r>
          </a:p>
          <a:p>
            <a:pPr marL="452438" indent="-273050" algn="just">
              <a:lnSpc>
                <a:spcPct val="120000"/>
              </a:lnSpc>
              <a:buFont typeface="Courier New" panose="02070309020205020404" pitchFamily="49" charset="0"/>
              <a:buChar char="o"/>
            </a:pPr>
            <a:r>
              <a:rPr lang="it-IT" sz="1400" dirty="0">
                <a:latin typeface="Arial" panose="020B0604020202020204" pitchFamily="34" charset="0"/>
                <a:cs typeface="Arial" panose="020B0604020202020204" pitchFamily="34" charset="0"/>
              </a:rPr>
              <a:t>Stabilisce che </a:t>
            </a:r>
            <a:r>
              <a:rPr lang="it-IT" sz="1400" b="1" dirty="0">
                <a:latin typeface="Arial" panose="020B0604020202020204" pitchFamily="34" charset="0"/>
                <a:cs typeface="Arial" panose="020B0604020202020204" pitchFamily="34" charset="0"/>
              </a:rPr>
              <a:t>nessun nuovo permesso di ricerca né nuova concessione di coltivazione di idrocarburi liquidi verranno più rilasciati in Italia</a:t>
            </a:r>
            <a:r>
              <a:rPr lang="it-IT" sz="1400" dirty="0">
                <a:latin typeface="Arial" panose="020B0604020202020204" pitchFamily="34" charset="0"/>
                <a:cs typeface="Arial" panose="020B0604020202020204" pitchFamily="34" charset="0"/>
              </a:rPr>
              <a:t>, con l'eccezione di concessioni di coltivazione derivanti da attività di ricerca e nel caso i permessi siano stati rilasciati prima dell'entrata in vigore del decreto </a:t>
            </a:r>
          </a:p>
          <a:p>
            <a:pPr marL="452438" indent="-273050" algn="just">
              <a:lnSpc>
                <a:spcPct val="120000"/>
              </a:lnSpc>
              <a:buFont typeface="Courier New" panose="02070309020205020404" pitchFamily="49" charset="0"/>
              <a:buChar char="o"/>
            </a:pPr>
            <a:r>
              <a:rPr lang="it-IT" sz="1400" dirty="0">
                <a:latin typeface="Arial" panose="020B0604020202020204" pitchFamily="34" charset="0"/>
                <a:cs typeface="Arial" panose="020B0604020202020204" pitchFamily="34" charset="0"/>
              </a:rPr>
              <a:t>Viene</a:t>
            </a:r>
            <a:r>
              <a:rPr lang="it-IT" sz="1400" b="1" dirty="0">
                <a:latin typeface="Arial" panose="020B0604020202020204" pitchFamily="34" charset="0"/>
                <a:cs typeface="Arial" panose="020B0604020202020204" pitchFamily="34" charset="0"/>
              </a:rPr>
              <a:t> consentito, entro certi limiti e purché funzionale alla gas release</a:t>
            </a:r>
            <a:r>
              <a:rPr lang="it-IT" sz="1400" dirty="0">
                <a:latin typeface="Arial" panose="020B0604020202020204" pitchFamily="34" charset="0"/>
                <a:cs typeface="Arial" panose="020B0604020202020204" pitchFamily="34" charset="0"/>
              </a:rPr>
              <a:t>, il rilascio di concessioni di coltivazioni di gas naturale</a:t>
            </a:r>
          </a:p>
          <a:p>
            <a:pPr marL="452438" indent="-273050" algn="just">
              <a:lnSpc>
                <a:spcPct val="120000"/>
              </a:lnSpc>
              <a:buFont typeface="Courier New" panose="02070309020205020404" pitchFamily="49" charset="0"/>
              <a:buChar char="o"/>
            </a:pPr>
            <a:r>
              <a:rPr lang="it-IT" sz="1400" b="1" dirty="0">
                <a:latin typeface="Arial" panose="020B0604020202020204" pitchFamily="34" charset="0"/>
                <a:cs typeface="Arial" panose="020B0604020202020204" pitchFamily="34" charset="0"/>
              </a:rPr>
              <a:t>Proroga fino alla scadenza della vita utile</a:t>
            </a:r>
            <a:r>
              <a:rPr lang="it-IT" sz="1400" dirty="0">
                <a:latin typeface="Arial" panose="020B0604020202020204" pitchFamily="34" charset="0"/>
                <a:cs typeface="Arial" panose="020B0604020202020204" pitchFamily="34" charset="0"/>
              </a:rPr>
              <a:t> dei giacimenti le </a:t>
            </a:r>
            <a:r>
              <a:rPr lang="it-IT" sz="1400" b="1" dirty="0">
                <a:latin typeface="Arial" panose="020B0604020202020204" pitchFamily="34" charset="0"/>
                <a:cs typeface="Arial" panose="020B0604020202020204" pitchFamily="34" charset="0"/>
              </a:rPr>
              <a:t>attività di estrazione nelle concessioni già in essere </a:t>
            </a:r>
            <a:r>
              <a:rPr lang="it-IT" sz="1400" dirty="0">
                <a:latin typeface="Arial" panose="020B0604020202020204" pitchFamily="34" charset="0"/>
                <a:cs typeface="Arial" panose="020B0604020202020204" pitchFamily="34" charset="0"/>
              </a:rPr>
              <a:t>all'entrata in vigore del DL</a:t>
            </a:r>
          </a:p>
          <a:p>
            <a:pPr marL="452438" indent="-273050" algn="just">
              <a:lnSpc>
                <a:spcPct val="120000"/>
              </a:lnSpc>
              <a:buFont typeface="Courier New" panose="02070309020205020404" pitchFamily="49" charset="0"/>
              <a:buChar char="o"/>
            </a:pPr>
            <a:r>
              <a:rPr lang="it-IT" sz="1400" dirty="0">
                <a:solidFill>
                  <a:srgbClr val="FF0000"/>
                </a:solidFill>
                <a:latin typeface="Arial" panose="020B0604020202020204" pitchFamily="34" charset="0"/>
                <a:cs typeface="Arial" panose="020B0604020202020204" pitchFamily="34" charset="0"/>
              </a:rPr>
              <a:t>È prevista la proroga al 31 ottobre 2025 del termine entro il quale il GSE provvede a erogare un servizio di riempimento di ultima istanza tramite l'acquisto di gas naturale – </a:t>
            </a:r>
            <a:r>
              <a:rPr lang="it-IT" sz="1400" b="1" dirty="0">
                <a:solidFill>
                  <a:srgbClr val="FF0000"/>
                </a:solidFill>
                <a:latin typeface="Arial" panose="020B0604020202020204" pitchFamily="34" charset="0"/>
                <a:cs typeface="Arial" panose="020B0604020202020204" pitchFamily="34" charset="0"/>
              </a:rPr>
              <a:t>rafforzamento dell’approvvigionamento nazionale </a:t>
            </a:r>
            <a:endParaRPr lang="it-IT" sz="1400" dirty="0">
              <a:solidFill>
                <a:srgbClr val="FF0000"/>
              </a:solidFill>
              <a:latin typeface="Arial" panose="020B0604020202020204" pitchFamily="34" charset="0"/>
              <a:cs typeface="Arial" panose="020B0604020202020204" pitchFamily="34" charset="0"/>
            </a:endParaRPr>
          </a:p>
          <a:p>
            <a:pPr algn="just">
              <a:lnSpc>
                <a:spcPct val="120000"/>
              </a:lnSpc>
            </a:pPr>
            <a:endParaRPr lang="it-IT"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5165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id="{5DF21EDD-075C-BC0A-9349-6F15DCB1882B}"/>
              </a:ext>
            </a:extLst>
          </p:cNvPr>
          <p:cNvSpPr txBox="1">
            <a:spLocks noChangeArrowheads="1"/>
          </p:cNvSpPr>
          <p:nvPr/>
        </p:nvSpPr>
        <p:spPr bwMode="auto">
          <a:xfrm>
            <a:off x="317715" y="147664"/>
            <a:ext cx="11431373" cy="6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marL="0" marR="0" lvl="0" indent="0" algn="just" defTabSz="457200" rtl="0" eaLnBrk="1" fontAlgn="auto" latinLnBrk="0" hangingPunct="1">
              <a:lnSpc>
                <a:spcPct val="100000"/>
              </a:lnSpc>
              <a:spcBef>
                <a:spcPct val="70000"/>
              </a:spcBef>
              <a:spcAft>
                <a:spcPts val="0"/>
              </a:spcAft>
              <a:buClrTx/>
              <a:buSzTx/>
              <a:buFontTx/>
              <a:buNone/>
              <a:tabLst/>
              <a:defRPr/>
            </a:pPr>
            <a:r>
              <a:rPr lang="it-IT" altLang="it-IT" sz="2400" b="1">
                <a:solidFill>
                  <a:srgbClr val="054977"/>
                </a:solidFill>
                <a:latin typeface="Arial" charset="0"/>
                <a:cs typeface="Arial" charset="0"/>
              </a:rPr>
              <a:t>DL Ambiente: disposizioni di potenziale impatto sui processi del Gruppo </a:t>
            </a:r>
          </a:p>
        </p:txBody>
      </p:sp>
      <p:sp>
        <p:nvSpPr>
          <p:cNvPr id="12" name="CasellaDiTesto 11">
            <a:extLst>
              <a:ext uri="{FF2B5EF4-FFF2-40B4-BE49-F238E27FC236}">
                <a16:creationId xmlns:a16="http://schemas.microsoft.com/office/drawing/2014/main" id="{B0963319-4C6A-E354-E877-6D72CC1D9901}"/>
              </a:ext>
            </a:extLst>
          </p:cNvPr>
          <p:cNvSpPr txBox="1"/>
          <p:nvPr/>
        </p:nvSpPr>
        <p:spPr>
          <a:xfrm>
            <a:off x="442912" y="199810"/>
            <a:ext cx="11556569" cy="7639848"/>
          </a:xfrm>
          <a:prstGeom prst="rect">
            <a:avLst/>
          </a:prstGeom>
          <a:noFill/>
        </p:spPr>
        <p:txBody>
          <a:bodyPr wrap="square" rtlCol="0">
            <a:spAutoFit/>
          </a:bodyPr>
          <a:lstStyle/>
          <a:p>
            <a:pPr algn="just">
              <a:lnSpc>
                <a:spcPct val="120000"/>
              </a:lnSpc>
            </a:pPr>
            <a:endParaRPr lang="it-IT" sz="1400" dirty="0">
              <a:latin typeface="Arial" panose="020B0604020202020204" pitchFamily="34" charset="0"/>
              <a:cs typeface="Arial" panose="020B0604020202020204" pitchFamily="34" charset="0"/>
            </a:endParaRPr>
          </a:p>
          <a:p>
            <a:pPr algn="just">
              <a:lnSpc>
                <a:spcPct val="120000"/>
              </a:lnSpc>
            </a:pPr>
            <a:endParaRPr lang="it-IT" sz="1400" dirty="0">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r>
              <a:rPr lang="it-IT" sz="1400" b="1" dirty="0">
                <a:latin typeface="Arial" panose="020B0604020202020204" pitchFamily="34" charset="0"/>
                <a:cs typeface="Arial" panose="020B0604020202020204" pitchFamily="34" charset="0"/>
              </a:rPr>
              <a:t>Art. 3, comma 3 lettera e)  Misure urgenti per la gestione della crisi idrica </a:t>
            </a:r>
            <a:r>
              <a:rPr lang="it-IT" sz="1600" b="1" dirty="0">
                <a:solidFill>
                  <a:srgbClr val="FF0000"/>
                </a:solidFill>
                <a:latin typeface="Arial" panose="020B0604020202020204" pitchFamily="34" charset="0"/>
                <a:cs typeface="Arial" panose="020B0604020202020204" pitchFamily="34" charset="0"/>
              </a:rPr>
              <a:t>COMMA ESPUNTO </a:t>
            </a:r>
            <a:endParaRPr lang="it-IT" sz="1400" b="1" dirty="0">
              <a:solidFill>
                <a:srgbClr val="FF0000"/>
              </a:solidFill>
              <a:latin typeface="Arial" panose="020B0604020202020204" pitchFamily="34" charset="0"/>
              <a:cs typeface="Arial" panose="020B0604020202020204" pitchFamily="34" charset="0"/>
            </a:endParaRPr>
          </a:p>
          <a:p>
            <a:pPr algn="just">
              <a:lnSpc>
                <a:spcPct val="120000"/>
              </a:lnSpc>
            </a:pPr>
            <a:r>
              <a:rPr lang="it-IT" sz="1400" strike="sngStrike" dirty="0">
                <a:latin typeface="Arial" panose="020B0604020202020204" pitchFamily="34" charset="0"/>
                <a:cs typeface="Arial" panose="020B0604020202020204" pitchFamily="34" charset="0"/>
              </a:rPr>
              <a:t>  </a:t>
            </a:r>
            <a:r>
              <a:rPr lang="it-IT" sz="1400" b="1" strike="sngStrike" dirty="0">
                <a:latin typeface="Arial" panose="020B0604020202020204" pitchFamily="34" charset="0"/>
                <a:cs typeface="Arial" panose="020B0604020202020204" pitchFamily="34" charset="0"/>
              </a:rPr>
              <a:t>Previsto un allargamento delle maglie dell’utilizzo dell’affidamento diretto della gestione del servizio idrico per il tramite del modello </a:t>
            </a:r>
            <a:r>
              <a:rPr lang="it-IT" sz="1400" b="1" i="1" strike="sngStrike" dirty="0">
                <a:latin typeface="Arial" panose="020B0604020202020204" pitchFamily="34" charset="0"/>
                <a:cs typeface="Arial" panose="020B0604020202020204" pitchFamily="34" charset="0"/>
              </a:rPr>
              <a:t>«in house». </a:t>
            </a:r>
            <a:r>
              <a:rPr lang="it-IT" sz="1400" strike="sngStrike" dirty="0">
                <a:latin typeface="Arial" panose="020B0604020202020204" pitchFamily="34" charset="0"/>
                <a:cs typeface="Arial" panose="020B0604020202020204" pitchFamily="34" charset="0"/>
              </a:rPr>
              <a:t>In particolare, prevede che l’affidamento del servizio idrico possa avvenire:</a:t>
            </a:r>
          </a:p>
          <a:p>
            <a:pPr marL="374650" indent="-285750" algn="just">
              <a:lnSpc>
                <a:spcPct val="120000"/>
              </a:lnSpc>
              <a:buFont typeface="Courier New" panose="02070309020205020404" pitchFamily="49" charset="0"/>
              <a:buChar char="o"/>
            </a:pPr>
            <a:r>
              <a:rPr lang="it-IT" sz="1400" strike="sngStrike" dirty="0">
                <a:latin typeface="Arial" panose="020B0604020202020204" pitchFamily="34" charset="0"/>
                <a:cs typeface="Arial" panose="020B0604020202020204" pitchFamily="34" charset="0"/>
              </a:rPr>
              <a:t>in favore di società </a:t>
            </a:r>
            <a:r>
              <a:rPr lang="it-IT" sz="1400" i="1" strike="sngStrike" dirty="0">
                <a:latin typeface="Arial" panose="020B0604020202020204" pitchFamily="34" charset="0"/>
                <a:cs typeface="Arial" panose="020B0604020202020204" pitchFamily="34" charset="0"/>
              </a:rPr>
              <a:t>in house </a:t>
            </a:r>
            <a:r>
              <a:rPr lang="it-IT" sz="1400" strike="sngStrike" dirty="0">
                <a:latin typeface="Arial" panose="020B0604020202020204" pitchFamily="34" charset="0"/>
                <a:cs typeface="Arial" panose="020B0604020202020204" pitchFamily="34" charset="0"/>
              </a:rPr>
              <a:t>interamente pubbliche, partecipate dagli enti locali ricadenti nell’ambito territoriale ottimale</a:t>
            </a:r>
          </a:p>
          <a:p>
            <a:pPr marL="374650" indent="-285750" algn="just">
              <a:lnSpc>
                <a:spcPct val="120000"/>
              </a:lnSpc>
              <a:buFont typeface="Courier New" panose="02070309020205020404" pitchFamily="49" charset="0"/>
              <a:buChar char="o"/>
            </a:pPr>
            <a:r>
              <a:rPr lang="it-IT" sz="1400" strike="sngStrike" dirty="0">
                <a:latin typeface="Arial" panose="020B0604020202020204" pitchFamily="34" charset="0"/>
                <a:cs typeface="Arial" panose="020B0604020202020204" pitchFamily="34" charset="0"/>
              </a:rPr>
              <a:t>in favore di </a:t>
            </a:r>
            <a:r>
              <a:rPr lang="it-IT" sz="1400" b="1" strike="sngStrike" dirty="0">
                <a:latin typeface="Arial" panose="020B0604020202020204" pitchFamily="34" charset="0"/>
                <a:cs typeface="Arial" panose="020B0604020202020204" pitchFamily="34" charset="0"/>
              </a:rPr>
              <a:t>società </a:t>
            </a:r>
            <a:r>
              <a:rPr lang="it-IT" sz="1400" b="1" i="1" strike="sngStrike" dirty="0">
                <a:latin typeface="Arial" panose="020B0604020202020204" pitchFamily="34" charset="0"/>
                <a:cs typeface="Arial" panose="020B0604020202020204" pitchFamily="34" charset="0"/>
              </a:rPr>
              <a:t>in house </a:t>
            </a:r>
            <a:r>
              <a:rPr lang="it-IT" sz="1400" b="1" strike="sngStrike" dirty="0">
                <a:latin typeface="Arial" panose="020B0604020202020204" pitchFamily="34" charset="0"/>
                <a:cs typeface="Arial" panose="020B0604020202020204" pitchFamily="34" charset="0"/>
              </a:rPr>
              <a:t>con partecipazione obbligatoria di capitali privati</a:t>
            </a:r>
            <a:r>
              <a:rPr lang="it-IT" sz="1400" strike="sngStrike" dirty="0">
                <a:latin typeface="Arial" panose="020B0604020202020204" pitchFamily="34" charset="0"/>
                <a:cs typeface="Arial" panose="020B0604020202020204" pitchFamily="34" charset="0"/>
              </a:rPr>
              <a:t> a condizione che:</a:t>
            </a:r>
          </a:p>
          <a:p>
            <a:pPr marL="696913" indent="-342900" algn="just">
              <a:lnSpc>
                <a:spcPct val="120000"/>
              </a:lnSpc>
              <a:buFont typeface="+mj-lt"/>
              <a:buAutoNum type="alphaLcPeriod"/>
            </a:pPr>
            <a:r>
              <a:rPr lang="it-IT" sz="1400" strike="sngStrike" dirty="0">
                <a:latin typeface="Arial" panose="020B0604020202020204" pitchFamily="34" charset="0"/>
                <a:cs typeface="Arial" panose="020B0604020202020204" pitchFamily="34" charset="0"/>
              </a:rPr>
              <a:t>le medesime siano </a:t>
            </a:r>
            <a:r>
              <a:rPr lang="it-IT" sz="1400" b="1" strike="sngStrike" dirty="0">
                <a:latin typeface="Arial" panose="020B0604020202020204" pitchFamily="34" charset="0"/>
                <a:cs typeface="Arial" panose="020B0604020202020204" pitchFamily="34" charset="0"/>
              </a:rPr>
              <a:t>partecipate dagli enti locali </a:t>
            </a:r>
            <a:r>
              <a:rPr lang="it-IT" sz="1400" strike="sngStrike" dirty="0">
                <a:latin typeface="Arial" panose="020B0604020202020204" pitchFamily="34" charset="0"/>
                <a:cs typeface="Arial" panose="020B0604020202020204" pitchFamily="34" charset="0"/>
              </a:rPr>
              <a:t>ricadenti nell’ambito territoriale ottimale e abbiano come oggetto sociale esclusivo la gestione del SII</a:t>
            </a:r>
          </a:p>
          <a:p>
            <a:pPr marL="696913" indent="-342900" algn="just">
              <a:lnSpc>
                <a:spcPct val="120000"/>
              </a:lnSpc>
              <a:buFont typeface="+mj-lt"/>
              <a:buAutoNum type="alphaLcPeriod"/>
            </a:pPr>
            <a:r>
              <a:rPr lang="it-IT" sz="1400" strike="sngStrike" dirty="0">
                <a:latin typeface="Arial" panose="020B0604020202020204" pitchFamily="34" charset="0"/>
                <a:cs typeface="Arial" panose="020B0604020202020204" pitchFamily="34" charset="0"/>
              </a:rPr>
              <a:t>il </a:t>
            </a:r>
            <a:r>
              <a:rPr lang="it-IT" sz="1400" b="1" strike="sngStrike" dirty="0">
                <a:latin typeface="Arial" panose="020B0604020202020204" pitchFamily="34" charset="0"/>
                <a:cs typeface="Arial" panose="020B0604020202020204" pitchFamily="34" charset="0"/>
              </a:rPr>
              <a:t>socio privato</a:t>
            </a:r>
            <a:r>
              <a:rPr lang="it-IT" sz="1400" strike="sngStrike" dirty="0">
                <a:latin typeface="Arial" panose="020B0604020202020204" pitchFamily="34" charset="0"/>
                <a:cs typeface="Arial" panose="020B0604020202020204" pitchFamily="34" charset="0"/>
              </a:rPr>
              <a:t>, direttamente o indirettamente, </a:t>
            </a:r>
            <a:r>
              <a:rPr lang="it-IT" sz="1400" b="1" strike="sngStrike" dirty="0">
                <a:latin typeface="Arial" panose="020B0604020202020204" pitchFamily="34" charset="0"/>
                <a:cs typeface="Arial" panose="020B0604020202020204" pitchFamily="34" charset="0"/>
              </a:rPr>
              <a:t>detenga una quota di capitale sociale non superiore a un quinto</a:t>
            </a:r>
          </a:p>
          <a:p>
            <a:pPr marL="696913" indent="-342900" algn="just">
              <a:lnSpc>
                <a:spcPct val="120000"/>
              </a:lnSpc>
              <a:buFont typeface="+mj-lt"/>
              <a:buAutoNum type="alphaLcPeriod"/>
            </a:pPr>
            <a:r>
              <a:rPr lang="it-IT" sz="1400" strike="sngStrike" dirty="0">
                <a:latin typeface="Arial" panose="020B0604020202020204" pitchFamily="34" charset="0"/>
                <a:cs typeface="Arial" panose="020B0604020202020204" pitchFamily="34" charset="0"/>
              </a:rPr>
              <a:t>al </a:t>
            </a:r>
            <a:r>
              <a:rPr lang="it-IT" sz="1400" b="1" strike="sngStrike" dirty="0">
                <a:latin typeface="Arial" panose="020B0604020202020204" pitchFamily="34" charset="0"/>
                <a:cs typeface="Arial" panose="020B0604020202020204" pitchFamily="34" charset="0"/>
              </a:rPr>
              <a:t>socio privato non spetti </a:t>
            </a:r>
            <a:r>
              <a:rPr lang="it-IT" sz="1400" strike="sngStrike" dirty="0">
                <a:latin typeface="Arial" panose="020B0604020202020204" pitchFamily="34" charset="0"/>
                <a:cs typeface="Arial" panose="020B0604020202020204" pitchFamily="34" charset="0"/>
              </a:rPr>
              <a:t>l’esercizio di alcun </a:t>
            </a:r>
            <a:r>
              <a:rPr lang="it-IT" sz="1400" b="1" strike="sngStrike" dirty="0">
                <a:latin typeface="Arial" panose="020B0604020202020204" pitchFamily="34" charset="0"/>
                <a:cs typeface="Arial" panose="020B0604020202020204" pitchFamily="34" charset="0"/>
              </a:rPr>
              <a:t>potere di veto o influenza </a:t>
            </a:r>
            <a:r>
              <a:rPr lang="it-IT" sz="1400" strike="sngStrike" dirty="0">
                <a:latin typeface="Arial" panose="020B0604020202020204" pitchFamily="34" charset="0"/>
                <a:cs typeface="Arial" panose="020B0604020202020204" pitchFamily="34" charset="0"/>
              </a:rPr>
              <a:t>determinante sulla società </a:t>
            </a:r>
            <a:endParaRPr lang="it-IT" sz="1400" dirty="0">
              <a:solidFill>
                <a:srgbClr val="00B050"/>
              </a:solidFill>
              <a:latin typeface="Arial" panose="020B0604020202020204" pitchFamily="34" charset="0"/>
              <a:cs typeface="Arial" panose="020B0604020202020204" pitchFamily="34" charset="0"/>
            </a:endParaRPr>
          </a:p>
          <a:p>
            <a:pPr marL="354013" algn="just">
              <a:lnSpc>
                <a:spcPct val="120000"/>
              </a:lnSpc>
            </a:pPr>
            <a:endParaRPr lang="it-IT" sz="1400" dirty="0">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r>
              <a:rPr lang="it-IT" sz="1400" b="1" dirty="0">
                <a:latin typeface="Arial"/>
                <a:cs typeface="Arial"/>
              </a:rPr>
              <a:t>Art. 4: Misure urgenti in materia di responsabilità estesa del produttore per il commercio elettronico </a:t>
            </a:r>
            <a:r>
              <a:rPr lang="it-IT" sz="1400" b="1" dirty="0">
                <a:solidFill>
                  <a:srgbClr val="FF0000"/>
                </a:solidFill>
                <a:latin typeface="Arial"/>
                <a:cs typeface="Arial"/>
              </a:rPr>
              <a:t>FONTI NON UFFICIALI (PUBLIC POLICY) AFFRMANO CHE NELL BOZZA APPROVATA L’ARTICOLO SAREBBE STATO ESPUNTO PER RILIEVI DI CONFORMITA’ AVANZATI DAL QUIRINALE  </a:t>
            </a:r>
          </a:p>
          <a:p>
            <a:pPr marL="285750" indent="-285750" algn="just">
              <a:lnSpc>
                <a:spcPct val="120000"/>
              </a:lnSpc>
              <a:buFont typeface="Arial" panose="020B0604020202020204" pitchFamily="34" charset="0"/>
              <a:buChar char="•"/>
            </a:pPr>
            <a:r>
              <a:rPr lang="it-IT" sz="1400" dirty="0">
                <a:latin typeface="Arial"/>
                <a:cs typeface="Arial"/>
              </a:rPr>
              <a:t>Estensione del regime di Responsabilità estesa del produttore (EPR) per i prodotti immessi a mercato attraverso piattaforme di commercio elettronico </a:t>
            </a:r>
          </a:p>
          <a:p>
            <a:pPr algn="just">
              <a:lnSpc>
                <a:spcPct val="120000"/>
              </a:lnSpc>
            </a:pPr>
            <a:endParaRPr lang="it-IT" sz="1400" dirty="0">
              <a:latin typeface="Arial"/>
              <a:cs typeface="Arial"/>
            </a:endParaRPr>
          </a:p>
          <a:p>
            <a:pPr marL="285750" indent="-285750" algn="just">
              <a:lnSpc>
                <a:spcPct val="120000"/>
              </a:lnSpc>
              <a:buFont typeface="Arial" panose="020B0604020202020204" pitchFamily="34" charset="0"/>
              <a:buChar char="•"/>
            </a:pPr>
            <a:r>
              <a:rPr lang="it-IT" sz="1400" b="1" dirty="0">
                <a:latin typeface="Arial"/>
                <a:cs typeface="Arial"/>
              </a:rPr>
              <a:t>Art. 6: Disposizioni urgenti per favorire il recupero di materie prime critiche da RAEE </a:t>
            </a:r>
            <a:r>
              <a:rPr lang="it-IT" sz="1600" b="1" dirty="0">
                <a:solidFill>
                  <a:srgbClr val="FF0000"/>
                </a:solidFill>
                <a:latin typeface="Arial"/>
                <a:cs typeface="Arial"/>
              </a:rPr>
              <a:t>ARTICOLO ESPUNTO </a:t>
            </a:r>
            <a:endParaRPr lang="it-IT" sz="1400" b="1" dirty="0">
              <a:solidFill>
                <a:srgbClr val="FF0000"/>
              </a:solidFill>
              <a:latin typeface="Arial"/>
              <a:cs typeface="Arial"/>
            </a:endParaRPr>
          </a:p>
          <a:p>
            <a:pPr marL="742950" lvl="1" indent="-285750" algn="just">
              <a:lnSpc>
                <a:spcPct val="120000"/>
              </a:lnSpc>
              <a:buFont typeface="Courier New" panose="02070309020205020404" pitchFamily="49" charset="0"/>
              <a:buChar char="o"/>
            </a:pPr>
            <a:r>
              <a:rPr lang="it-IT" sz="1400" strike="sngStrike" dirty="0">
                <a:latin typeface="Arial"/>
                <a:cs typeface="Arial"/>
              </a:rPr>
              <a:t>Previste </a:t>
            </a:r>
            <a:r>
              <a:rPr lang="it-IT" sz="1400" b="1" strike="sngStrike" dirty="0">
                <a:latin typeface="Arial"/>
                <a:cs typeface="Arial"/>
              </a:rPr>
              <a:t>campagne informative e comunicative vs i consumatori, a carico dei sistemi collettivi, al fine di semplificare la raccolta dei RAEE</a:t>
            </a:r>
            <a:r>
              <a:rPr lang="it-IT" sz="1400" strike="sngStrike" dirty="0">
                <a:latin typeface="Arial"/>
                <a:cs typeface="Arial"/>
              </a:rPr>
              <a:t> e migliorare il livello di consapevolezza della gestione degli stessi assicurandone cosi il corretto riciclo  </a:t>
            </a:r>
          </a:p>
          <a:p>
            <a:pPr marL="742950" lvl="1" indent="-285750" algn="just">
              <a:lnSpc>
                <a:spcPct val="120000"/>
              </a:lnSpc>
              <a:buFont typeface="Courier New" panose="02070309020205020404" pitchFamily="49" charset="0"/>
              <a:buChar char="o"/>
            </a:pPr>
            <a:r>
              <a:rPr lang="it-IT" sz="1400" strike="sngStrike" dirty="0">
                <a:latin typeface="Arial"/>
                <a:cs typeface="Arial"/>
              </a:rPr>
              <a:t>Potenziato il ruolo dei distributori di apparecchiature RAEE secondo il meccanismo </a:t>
            </a:r>
            <a:r>
              <a:rPr lang="it-IT" sz="1400" b="1" strike="sngStrike" dirty="0">
                <a:latin typeface="Arial"/>
                <a:cs typeface="Arial"/>
              </a:rPr>
              <a:t>«Uno contro uno» e «Uno contro zero», disponendo il ritiro gratuito dei rifiuti RAEE in fase di nuovo acquisto e senza obbligo di riacquisto per i clienti finali per i distributori di grandi dimensioni</a:t>
            </a:r>
          </a:p>
          <a:p>
            <a:pPr algn="just">
              <a:lnSpc>
                <a:spcPct val="120000"/>
              </a:lnSpc>
            </a:pPr>
            <a:endParaRPr lang="it-IT" sz="1400" dirty="0">
              <a:latin typeface="Arial"/>
              <a:cs typeface="Arial"/>
            </a:endParaRPr>
          </a:p>
          <a:p>
            <a:pPr marL="354013" algn="just">
              <a:lnSpc>
                <a:spcPct val="120000"/>
              </a:lnSpc>
            </a:pPr>
            <a:endParaRPr lang="it-IT" sz="1400" dirty="0">
              <a:latin typeface="Arial" panose="020B0604020202020204" pitchFamily="34" charset="0"/>
              <a:cs typeface="Arial" panose="020B0604020202020204" pitchFamily="34" charset="0"/>
            </a:endParaRPr>
          </a:p>
          <a:p>
            <a:pPr marL="88900" algn="just">
              <a:lnSpc>
                <a:spcPct val="120000"/>
              </a:lnSpc>
            </a:pPr>
            <a:endParaRPr lang="it-IT" sz="1400" dirty="0">
              <a:latin typeface="Arial" panose="020B0604020202020204" pitchFamily="34" charset="0"/>
              <a:cs typeface="Arial" panose="020B0604020202020204" pitchFamily="34" charset="0"/>
            </a:endParaRPr>
          </a:p>
          <a:p>
            <a:pPr marL="354013" indent="-265113" algn="just">
              <a:lnSpc>
                <a:spcPct val="120000"/>
              </a:lnSpc>
            </a:pPr>
            <a:r>
              <a:rPr lang="it-IT" sz="1400" dirty="0">
                <a:latin typeface="Arial" panose="020B0604020202020204" pitchFamily="34" charset="0"/>
                <a:cs typeface="Arial" panose="020B0604020202020204" pitchFamily="34" charset="0"/>
              </a:rPr>
              <a:t> </a:t>
            </a:r>
          </a:p>
          <a:p>
            <a:pPr marL="285750" indent="-285750" algn="just">
              <a:lnSpc>
                <a:spcPct val="120000"/>
              </a:lnSpc>
              <a:buFont typeface="Arial" panose="020B0604020202020204" pitchFamily="34" charset="0"/>
              <a:buChar char="•"/>
            </a:pPr>
            <a:endParaRPr lang="it-IT"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2160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asellaDiTesto 11">
            <a:extLst>
              <a:ext uri="{FF2B5EF4-FFF2-40B4-BE49-F238E27FC236}">
                <a16:creationId xmlns:a16="http://schemas.microsoft.com/office/drawing/2014/main" id="{B0963319-4C6A-E354-E877-6D72CC1D9901}"/>
              </a:ext>
            </a:extLst>
          </p:cNvPr>
          <p:cNvSpPr txBox="1"/>
          <p:nvPr/>
        </p:nvSpPr>
        <p:spPr>
          <a:xfrm>
            <a:off x="393915" y="903285"/>
            <a:ext cx="11556569" cy="4980659"/>
          </a:xfrm>
          <a:prstGeom prst="rect">
            <a:avLst/>
          </a:prstGeom>
          <a:noFill/>
        </p:spPr>
        <p:txBody>
          <a:bodyPr wrap="square" lIns="91440" tIns="45720" rIns="91440" bIns="45720" rtlCol="0" anchor="t">
            <a:spAutoFit/>
          </a:bodyPr>
          <a:lstStyle/>
          <a:p>
            <a:pPr marL="285750" indent="-285750" algn="just">
              <a:lnSpc>
                <a:spcPct val="120000"/>
              </a:lnSpc>
              <a:buFont typeface="Arial" panose="020B0604020202020204" pitchFamily="34" charset="0"/>
              <a:buChar char="•"/>
            </a:pPr>
            <a:r>
              <a:rPr lang="it-IT" sz="1400" b="1" dirty="0">
                <a:latin typeface="Arial"/>
                <a:cs typeface="Arial"/>
              </a:rPr>
              <a:t>Art. 7: Misure urgenti in materia di bonifica</a:t>
            </a:r>
          </a:p>
          <a:p>
            <a:pPr algn="just">
              <a:lnSpc>
                <a:spcPct val="120000"/>
              </a:lnSpc>
            </a:pPr>
            <a:r>
              <a:rPr lang="it-IT" sz="1400" b="1" dirty="0">
                <a:latin typeface="Arial"/>
                <a:cs typeface="Arial"/>
              </a:rPr>
              <a:t>Introduzione di semplificazioni in materia di </a:t>
            </a:r>
            <a:r>
              <a:rPr lang="it-IT" sz="1400" b="1" i="0" dirty="0">
                <a:solidFill>
                  <a:srgbClr val="000000"/>
                </a:solidFill>
                <a:effectLst/>
                <a:latin typeface="Arial" panose="020B0604020202020204" pitchFamily="34" charset="0"/>
              </a:rPr>
              <a:t>caratterizzazione delle matrici ambientali di un sito potenzialmente inquinato</a:t>
            </a:r>
            <a:r>
              <a:rPr lang="it-IT" sz="1400" b="0" i="0" dirty="0">
                <a:solidFill>
                  <a:srgbClr val="000000"/>
                </a:solidFill>
                <a:effectLst/>
                <a:latin typeface="Arial" panose="020B0604020202020204" pitchFamily="34" charset="0"/>
              </a:rPr>
              <a:t> (in capo al proponente vs la PA)</a:t>
            </a:r>
          </a:p>
          <a:p>
            <a:pPr algn="just">
              <a:lnSpc>
                <a:spcPct val="120000"/>
              </a:lnSpc>
            </a:pPr>
            <a:endParaRPr lang="it-IT" sz="1400" dirty="0">
              <a:latin typeface="Arial"/>
              <a:cs typeface="Arial"/>
            </a:endParaRPr>
          </a:p>
          <a:p>
            <a:pPr marL="285750" indent="-285750" algn="just">
              <a:lnSpc>
                <a:spcPct val="120000"/>
              </a:lnSpc>
              <a:buFont typeface="Arial" panose="020B0604020202020204" pitchFamily="34" charset="0"/>
              <a:buChar char="•"/>
            </a:pPr>
            <a:r>
              <a:rPr lang="it-IT" sz="1400" b="1" dirty="0">
                <a:latin typeface="Arial" panose="020B0604020202020204" pitchFamily="34" charset="0"/>
                <a:cs typeface="Arial" panose="020B0604020202020204" pitchFamily="34" charset="0"/>
              </a:rPr>
              <a:t>Art. 9: Disposizioni per il censimento degli interventi e il monitoraggio degli interventi in materia di difesa del suolo &amp; Art. 10: Programmazione e finanziamento degli interventi affidati ai Commissari di Governo per il contrasto al dissesto idrogeologico</a:t>
            </a:r>
          </a:p>
          <a:p>
            <a:pPr algn="just">
              <a:lnSpc>
                <a:spcPct val="120000"/>
              </a:lnSpc>
            </a:pPr>
            <a:r>
              <a:rPr lang="it-IT" sz="1400" dirty="0">
                <a:latin typeface="Arial" panose="020B0604020202020204" pitchFamily="34" charset="0"/>
                <a:cs typeface="Arial" panose="020B0604020202020204" pitchFamily="34" charset="0"/>
              </a:rPr>
              <a:t>Razionalizzazione delle risorse destinate al finanziamento dei progetti pubblici in materia di contrasto al dissesto idrogeologico e rafforzamento della governance e della capacità amministrativa degli enti preposti</a:t>
            </a:r>
          </a:p>
          <a:p>
            <a:pPr algn="just">
              <a:lnSpc>
                <a:spcPct val="120000"/>
              </a:lnSpc>
            </a:pPr>
            <a:endParaRPr lang="it-IT" sz="1400" dirty="0">
              <a:latin typeface="Arial" panose="020B0604020202020204" pitchFamily="34" charset="0"/>
              <a:cs typeface="Arial" panose="020B0604020202020204" pitchFamily="34" charset="0"/>
            </a:endParaRPr>
          </a:p>
          <a:p>
            <a:pPr algn="just">
              <a:lnSpc>
                <a:spcPct val="120000"/>
              </a:lnSpc>
            </a:pPr>
            <a:endParaRPr lang="it-IT" sz="1400" dirty="0">
              <a:latin typeface="Arial" panose="020B0604020202020204" pitchFamily="34" charset="0"/>
              <a:cs typeface="Arial" panose="020B0604020202020204" pitchFamily="34" charset="0"/>
            </a:endParaRPr>
          </a:p>
          <a:p>
            <a:pPr algn="just">
              <a:lnSpc>
                <a:spcPct val="120000"/>
              </a:lnSpc>
            </a:pPr>
            <a:endParaRPr lang="it-IT" sz="1400" dirty="0">
              <a:latin typeface="Arial" panose="020B0604020202020204" pitchFamily="34" charset="0"/>
              <a:cs typeface="Arial" panose="020B0604020202020204" pitchFamily="34" charset="0"/>
            </a:endParaRPr>
          </a:p>
          <a:p>
            <a:pPr algn="just">
              <a:lnSpc>
                <a:spcPct val="120000"/>
              </a:lnSpc>
            </a:pPr>
            <a:r>
              <a:rPr lang="it-IT" sz="1400" dirty="0">
                <a:latin typeface="Arial" panose="020B0604020202020204" pitchFamily="34" charset="0"/>
                <a:cs typeface="Arial" panose="020B0604020202020204" pitchFamily="34" charset="0"/>
              </a:rPr>
              <a:t>Nota 1.</a:t>
            </a:r>
          </a:p>
          <a:p>
            <a:pPr algn="just">
              <a:lnSpc>
                <a:spcPct val="120000"/>
              </a:lnSpc>
            </a:pPr>
            <a:r>
              <a:rPr lang="it-IT" sz="1400" dirty="0">
                <a:latin typeface="Arial" panose="020B0604020202020204" pitchFamily="34" charset="0"/>
                <a:cs typeface="Arial" panose="020B0604020202020204" pitchFamily="34" charset="0"/>
              </a:rPr>
              <a:t>Dalla prima bozza che era circolata è stato espunto l’articolo che introduceva gli obblighi di ritiro dei RAEE da parte dei grossi centri di vendita anche in caso di non acquisto di nuovo </a:t>
            </a:r>
            <a:r>
              <a:rPr lang="it-IT" sz="1400" dirty="0" err="1">
                <a:latin typeface="Arial" panose="020B0604020202020204" pitchFamily="34" charset="0"/>
                <a:cs typeface="Arial" panose="020B0604020202020204" pitchFamily="34" charset="0"/>
              </a:rPr>
              <a:t>raee</a:t>
            </a:r>
            <a:r>
              <a:rPr lang="it-IT" sz="1400" dirty="0">
                <a:latin typeface="Arial" panose="020B0604020202020204" pitchFamily="34" charset="0"/>
                <a:cs typeface="Arial" panose="020B0604020202020204" pitchFamily="34" charset="0"/>
              </a:rPr>
              <a:t>.</a:t>
            </a:r>
          </a:p>
          <a:p>
            <a:pPr algn="just">
              <a:lnSpc>
                <a:spcPct val="120000"/>
              </a:lnSpc>
            </a:pPr>
            <a:endParaRPr lang="it-IT" sz="1400" dirty="0">
              <a:latin typeface="Arial" panose="020B0604020202020204" pitchFamily="34" charset="0"/>
              <a:cs typeface="Arial" panose="020B0604020202020204" pitchFamily="34" charset="0"/>
            </a:endParaRPr>
          </a:p>
          <a:p>
            <a:pPr algn="just">
              <a:lnSpc>
                <a:spcPct val="120000"/>
              </a:lnSpc>
            </a:pPr>
            <a:r>
              <a:rPr lang="it-IT" sz="1400" dirty="0">
                <a:latin typeface="Arial" panose="020B0604020202020204" pitchFamily="34" charset="0"/>
                <a:cs typeface="Arial" panose="020B0604020202020204" pitchFamily="34" charset="0"/>
              </a:rPr>
              <a:t>Nota 2.</a:t>
            </a:r>
          </a:p>
          <a:p>
            <a:pPr algn="just">
              <a:lnSpc>
                <a:spcPct val="120000"/>
              </a:lnSpc>
            </a:pPr>
            <a:r>
              <a:rPr lang="it-IT" sz="1400" dirty="0">
                <a:latin typeface="Arial" panose="020B0604020202020204" pitchFamily="34" charset="0"/>
                <a:cs typeface="Arial" panose="020B0604020202020204" pitchFamily="34" charset="0"/>
              </a:rPr>
              <a:t>È stato espunto anche l’art. dedicato all’in house idrico con la novità della partecipazione dei privati</a:t>
            </a:r>
          </a:p>
          <a:p>
            <a:pPr algn="just">
              <a:lnSpc>
                <a:spcPct val="120000"/>
              </a:lnSpc>
            </a:pPr>
            <a:r>
              <a:rPr lang="it-IT" sz="1400" b="1" dirty="0">
                <a:latin typeface="Arial" panose="020B0604020202020204" pitchFamily="34" charset="0"/>
                <a:cs typeface="Arial" panose="020B0604020202020204" pitchFamily="34" charset="0"/>
              </a:rPr>
              <a:t> </a:t>
            </a:r>
            <a:endParaRPr lang="it-IT" sz="1400" dirty="0">
              <a:latin typeface="Arial" panose="020B0604020202020204" pitchFamily="34" charset="0"/>
              <a:cs typeface="Arial" panose="020B0604020202020204" pitchFamily="34" charset="0"/>
            </a:endParaRPr>
          </a:p>
          <a:p>
            <a:pPr marL="285750" indent="-285750" algn="just">
              <a:lnSpc>
                <a:spcPct val="120000"/>
              </a:lnSpc>
              <a:buFont typeface="Arial" panose="020B0604020202020204" pitchFamily="34" charset="0"/>
              <a:buChar char="•"/>
            </a:pPr>
            <a:endParaRPr lang="it-IT" sz="1400" dirty="0">
              <a:latin typeface="Arial" panose="020B0604020202020204" pitchFamily="34" charset="0"/>
              <a:cs typeface="Arial" panose="020B0604020202020204" pitchFamily="34" charset="0"/>
            </a:endParaRPr>
          </a:p>
        </p:txBody>
      </p:sp>
      <p:sp>
        <p:nvSpPr>
          <p:cNvPr id="2" name="CasellaDiTesto 1">
            <a:extLst>
              <a:ext uri="{FF2B5EF4-FFF2-40B4-BE49-F238E27FC236}">
                <a16:creationId xmlns:a16="http://schemas.microsoft.com/office/drawing/2014/main" id="{D62D21E2-1607-30F3-7696-A7BF85E8624A}"/>
              </a:ext>
            </a:extLst>
          </p:cNvPr>
          <p:cNvSpPr txBox="1">
            <a:spLocks noChangeArrowheads="1"/>
          </p:cNvSpPr>
          <p:nvPr/>
        </p:nvSpPr>
        <p:spPr bwMode="auto">
          <a:xfrm>
            <a:off x="317715" y="147664"/>
            <a:ext cx="11431373" cy="620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t"/>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marL="0" marR="0" lvl="0" indent="0" algn="just" defTabSz="457200" rtl="0" eaLnBrk="1" fontAlgn="auto" latinLnBrk="0" hangingPunct="1">
              <a:lnSpc>
                <a:spcPct val="100000"/>
              </a:lnSpc>
              <a:spcBef>
                <a:spcPct val="70000"/>
              </a:spcBef>
              <a:spcAft>
                <a:spcPts val="0"/>
              </a:spcAft>
              <a:buClrTx/>
              <a:buSzTx/>
              <a:buFontTx/>
              <a:buNone/>
              <a:tabLst/>
              <a:defRPr/>
            </a:pPr>
            <a:r>
              <a:rPr lang="it-IT" altLang="it-IT" sz="2400" b="1" dirty="0">
                <a:solidFill>
                  <a:srgbClr val="054977"/>
                </a:solidFill>
                <a:latin typeface="Arial" charset="0"/>
                <a:cs typeface="Arial" charset="0"/>
              </a:rPr>
              <a:t>Decreto Ambiente: disposizioni di potenziale impatto sulle Utility</a:t>
            </a:r>
          </a:p>
        </p:txBody>
      </p:sp>
    </p:spTree>
    <p:extLst>
      <p:ext uri="{BB962C8B-B14F-4D97-AF65-F5344CB8AC3E}">
        <p14:creationId xmlns:p14="http://schemas.microsoft.com/office/powerpoint/2010/main" val="220412230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05f73a75-999a-4b6f-83c1-8a9511c3f90d}" enabled="0" method="" siteId="{05f73a75-999a-4b6f-83c1-8a9511c3f90d}" removed="1"/>
</clbl:labelList>
</file>

<file path=docProps/app.xml><?xml version="1.0" encoding="utf-8"?>
<Properties xmlns="http://schemas.openxmlformats.org/officeDocument/2006/extended-properties" xmlns:vt="http://schemas.openxmlformats.org/officeDocument/2006/docPropsVTypes">
  <TotalTime>349</TotalTime>
  <Words>918</Words>
  <Application>Microsoft Office PowerPoint</Application>
  <PresentationFormat>Widescreen</PresentationFormat>
  <Paragraphs>63</Paragraphs>
  <Slides>5</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5</vt:i4>
      </vt:variant>
    </vt:vector>
  </HeadingPairs>
  <TitlesOfParts>
    <vt:vector size="12" baseType="lpstr">
      <vt:lpstr>Agency FB</vt:lpstr>
      <vt:lpstr>Aharoni</vt:lpstr>
      <vt:lpstr>Arial</vt:lpstr>
      <vt:lpstr>Calibri</vt:lpstr>
      <vt:lpstr>Calibri Light</vt:lpstr>
      <vt:lpstr>Courier New</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Granata Carmen</dc:creator>
  <cp:lastModifiedBy>Latha Riccio</cp:lastModifiedBy>
  <cp:revision>14</cp:revision>
  <cp:lastPrinted>2024-10-15T10:23:01Z</cp:lastPrinted>
  <dcterms:created xsi:type="dcterms:W3CDTF">2024-09-17T08:54:46Z</dcterms:created>
  <dcterms:modified xsi:type="dcterms:W3CDTF">2024-10-15T10:28:36Z</dcterms:modified>
</cp:coreProperties>
</file>