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F0D7A8-C15B-C946-8518-D84AE1749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517C321-92F5-CC19-6134-815EA69CFE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BDF7CA-8179-C2BE-1132-A2F07DA6E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E132-BA2D-4A7C-A898-92E3A21BEB25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351E47-583C-26A4-79C7-6E4AC305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446346-666F-C2C1-F6E9-C47E36E4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7539-F95B-4EA9-8C4E-BE33E537AA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4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AE4D85-6E23-657C-AA95-F5B5F8B64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ACFEC35-22A8-3C3E-48B6-8CEAE06CF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5D3F64-D82B-C63D-94C6-732B5CD0D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E132-BA2D-4A7C-A898-92E3A21BEB25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741D1E-C9BD-D0C0-1314-41B5A6796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6BB8F2-0296-152E-1A66-67EBA079D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7539-F95B-4EA9-8C4E-BE33E537AA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72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02F23E0-81DB-D5E5-3E19-61431C737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CAE687F-4A01-5FFB-ECD4-A4698B323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887BA5-4CDF-085E-2F59-82BC105C6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E132-BA2D-4A7C-A898-92E3A21BEB25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6133F1-A0CC-B20F-A239-1CA61D31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62DD0F-6DCF-978B-10F5-601B9B559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7539-F95B-4EA9-8C4E-BE33E537AA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329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312AB0-4318-18D6-37C9-EC5EFFB3A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3C00F4-7989-DE9B-A0C6-93161DF9F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71ADF0-C058-F991-D98C-6CF113474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E132-BA2D-4A7C-A898-92E3A21BEB25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A11224-D919-7799-9861-6ACC53B50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9480D8-A357-0690-1E31-442F0B4DC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7539-F95B-4EA9-8C4E-BE33E537AA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435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B805AC-EAD4-46CE-21D1-9625CA3F7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888031A-0706-A31B-A527-D5B1E1979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5BD1E9-11E4-4BCD-36A4-1481BCA16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E132-BA2D-4A7C-A898-92E3A21BEB25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598B7E-559E-D519-103F-304985D58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095A86-2E84-E21C-1457-1736509D5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7539-F95B-4EA9-8C4E-BE33E537AA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304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E7CC37-E7B6-D958-5D03-F993EDB0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7351A8-F865-E4B1-7CC8-FC983F3FE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FC2CBE2-2D7D-7C31-930F-094170489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ECE854E-91CF-1714-953E-A289F284F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E132-BA2D-4A7C-A898-92E3A21BEB25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6C108BA-E978-CC3B-62C5-76B901DCE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499C76C-8444-3540-96AC-E1F650C75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7539-F95B-4EA9-8C4E-BE33E537AA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066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453883-622F-9C6F-8D15-A5CDEBE82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ABDB9D-F045-EAF1-0D3E-D4AC27083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F164FC1-8B53-0FEC-348A-E916255972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83BD5D4-AE2A-3269-2A8D-48EE227E7E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5240791-43B2-C1B4-8B9F-D9366A7B0B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040C63C-D731-7ECC-D257-48D4F3657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E132-BA2D-4A7C-A898-92E3A21BEB25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E6B33AB-4BBC-09AC-AA15-FEFD89A2D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B97DA3E-B3AE-4CB4-7E39-D751C64A0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7539-F95B-4EA9-8C4E-BE33E537AA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274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E01467-721B-9485-B73F-8B461C693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4653AC6-AC65-1F00-7E72-8DCA70862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E132-BA2D-4A7C-A898-92E3A21BEB25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0DD26B2-30F7-5332-8407-B04713EA3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12DE249-167D-25F4-4A4A-B0D25EC35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7539-F95B-4EA9-8C4E-BE33E537AA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685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6EB305E-0420-7778-612C-687C1ADA9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E132-BA2D-4A7C-A898-92E3A21BEB25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60BD7FC-ECC0-61DF-1B8D-7EFCB9E31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D9B6F9D-DFB8-3E22-182B-9ADD31BE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7539-F95B-4EA9-8C4E-BE33E537AA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5349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AF3DE4-AE8D-A4FC-77BC-37AB40DB2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6D2619-2065-FE37-2DFF-95B9B6033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E1CB0BD-77AB-1903-AAA2-AC2FE31FA1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575935-ABBD-08E2-1192-DF66046CE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E132-BA2D-4A7C-A898-92E3A21BEB25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C19F24F-536D-FFD6-9911-2D0A12D1C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C8C7E92-AAB4-D424-45F2-0FBA3225C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7539-F95B-4EA9-8C4E-BE33E537AA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598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B62743-0D42-13E9-DC63-CF6F0C80B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CD04246-D8BC-91AC-8521-DD1A73BDB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5DA17F4-FD18-14FA-6764-B9E317E44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5B39CF2-51AE-A1DD-75D6-CA3026817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E132-BA2D-4A7C-A898-92E3A21BEB25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026CA0C-4A23-76C5-8543-29AA86DAC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2ABE750-8FA4-8E97-280B-153630F8E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87539-F95B-4EA9-8C4E-BE33E537AA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676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5937764-EDDD-E5A0-8152-05C53CDF8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A785C2B-B582-E3ED-979A-AE775B4B3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2B5C7F-285D-B839-E194-3E9658B909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1EE132-BA2D-4A7C-A898-92E3A21BEB25}" type="datetimeFigureOut">
              <a:rPr lang="it-IT" smtClean="0"/>
              <a:t>16/12/2024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0022B3-BF61-A39F-3444-A87340A81D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89F821-6D0E-F198-F15E-50D5AEC38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A87539-F95B-4EA9-8C4E-BE33E537AA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564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BF1683B-6AAB-6255-A2E1-48F219587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it-IT" sz="4000">
                <a:solidFill>
                  <a:srgbClr val="FFFFFF"/>
                </a:solidFill>
              </a:rPr>
              <a:t>Nuovi criteri per la rappresentanza sindacale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8AFCC75B-CD5F-FABF-289D-5ACE54A0A2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849602"/>
              </p:ext>
            </p:extLst>
          </p:nvPr>
        </p:nvGraphicFramePr>
        <p:xfrm>
          <a:off x="228600" y="1924819"/>
          <a:ext cx="11343286" cy="4584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63256">
                  <a:extLst>
                    <a:ext uri="{9D8B030D-6E8A-4147-A177-3AD203B41FA5}">
                      <a16:colId xmlns:a16="http://schemas.microsoft.com/office/drawing/2014/main" val="2140209784"/>
                    </a:ext>
                  </a:extLst>
                </a:gridCol>
                <a:gridCol w="3809615">
                  <a:extLst>
                    <a:ext uri="{9D8B030D-6E8A-4147-A177-3AD203B41FA5}">
                      <a16:colId xmlns:a16="http://schemas.microsoft.com/office/drawing/2014/main" val="2810337961"/>
                    </a:ext>
                  </a:extLst>
                </a:gridCol>
                <a:gridCol w="3770415">
                  <a:extLst>
                    <a:ext uri="{9D8B030D-6E8A-4147-A177-3AD203B41FA5}">
                      <a16:colId xmlns:a16="http://schemas.microsoft.com/office/drawing/2014/main" val="452909321"/>
                    </a:ext>
                  </a:extLst>
                </a:gridCol>
              </a:tblGrid>
              <a:tr h="71521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it-IT" sz="1400" kern="0">
                          <a:effectLst/>
                        </a:rPr>
                        <a:t>Criterio</a:t>
                      </a:r>
                      <a:endParaRPr lang="it-IT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627" marR="157627" marT="157627" marB="1576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it-IT" sz="1400" kern="0">
                          <a:effectLst/>
                        </a:rPr>
                        <a:t>Descrizione</a:t>
                      </a:r>
                      <a:endParaRPr lang="it-IT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627" marR="157627" marT="157627" marB="1576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it-IT" sz="1400" kern="0">
                          <a:effectLst/>
                        </a:rPr>
                        <a:t>Motivazione</a:t>
                      </a:r>
                      <a:endParaRPr lang="it-IT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627" marR="157627" marT="157627" marB="157627" anchor="ctr"/>
                </a:tc>
                <a:extLst>
                  <a:ext uri="{0D108BD9-81ED-4DB2-BD59-A6C34878D82A}">
                    <a16:rowId xmlns:a16="http://schemas.microsoft.com/office/drawing/2014/main" val="160009771"/>
                  </a:ext>
                </a:extLst>
              </a:tr>
              <a:tr h="96727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800"/>
                        </a:spcAft>
                      </a:pPr>
                      <a:r>
                        <a:rPr lang="it-IT" sz="1400" kern="0">
                          <a:effectLst/>
                        </a:rPr>
                        <a:t>Seniority</a:t>
                      </a:r>
                      <a:endParaRPr lang="it-IT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627" marR="157627" marT="78814" marB="788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800"/>
                        </a:spcAft>
                      </a:pPr>
                      <a:r>
                        <a:rPr lang="it-IT" sz="1400" kern="0">
                          <a:effectLst/>
                        </a:rPr>
                        <a:t>Presenza storica nelle relazioni industriali e nella contrattazione collettiva.</a:t>
                      </a:r>
                      <a:endParaRPr lang="it-IT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627" marR="157627" marT="78814" marB="788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800"/>
                        </a:spcAft>
                      </a:pPr>
                      <a:r>
                        <a:rPr lang="it-IT" sz="1400" kern="0">
                          <a:effectLst/>
                        </a:rPr>
                        <a:t>Un'associazione che esiste da lungo tempo e ha una storia di contratti collettivi nazionali di lavoro (CCNL) è considerata più rappresentativa.</a:t>
                      </a:r>
                      <a:endParaRPr lang="it-IT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627" marR="157627" marT="78814" marB="78814" anchor="ctr"/>
                </a:tc>
                <a:extLst>
                  <a:ext uri="{0D108BD9-81ED-4DB2-BD59-A6C34878D82A}">
                    <a16:rowId xmlns:a16="http://schemas.microsoft.com/office/drawing/2014/main" val="1345652380"/>
                  </a:ext>
                </a:extLst>
              </a:tr>
              <a:tr h="96727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800"/>
                        </a:spcAft>
                      </a:pPr>
                      <a:r>
                        <a:rPr lang="it-IT" sz="1400" kern="0">
                          <a:effectLst/>
                        </a:rPr>
                        <a:t>Diffusione dei contratti firmati</a:t>
                      </a:r>
                      <a:endParaRPr lang="it-IT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627" marR="157627" marT="78814" marB="788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800"/>
                        </a:spcAft>
                      </a:pPr>
                      <a:r>
                        <a:rPr lang="it-IT" sz="1400" kern="0" dirty="0">
                          <a:effectLst/>
                        </a:rPr>
                        <a:t>Numero di rapporti di lavoro regolati da un determinato CCNL.</a:t>
                      </a:r>
                      <a:endParaRPr lang="it-IT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627" marR="157627" marT="78814" marB="788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800"/>
                        </a:spcAft>
                      </a:pPr>
                      <a:r>
                        <a:rPr lang="it-IT" sz="1400" kern="0">
                          <a:effectLst/>
                        </a:rPr>
                        <a:t>Un'ampia diffusione dei contratti firmati indica una maggiore rappresentatività, poiché non si basa solo sull'appartenenza formale all'associazione.</a:t>
                      </a:r>
                      <a:endParaRPr lang="it-IT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627" marR="157627" marT="78814" marB="78814" anchor="ctr"/>
                </a:tc>
                <a:extLst>
                  <a:ext uri="{0D108BD9-81ED-4DB2-BD59-A6C34878D82A}">
                    <a16:rowId xmlns:a16="http://schemas.microsoft.com/office/drawing/2014/main" val="3970780185"/>
                  </a:ext>
                </a:extLst>
              </a:tr>
              <a:tr h="96727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800"/>
                        </a:spcAft>
                      </a:pPr>
                      <a:r>
                        <a:rPr lang="it-IT" sz="1400" kern="0">
                          <a:effectLst/>
                        </a:rPr>
                        <a:t>Legami internazionali</a:t>
                      </a:r>
                      <a:endParaRPr lang="it-IT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627" marR="157627" marT="78814" marB="788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800"/>
                        </a:spcAft>
                      </a:pPr>
                      <a:r>
                        <a:rPr lang="it-IT" sz="1400" kern="0">
                          <a:effectLst/>
                        </a:rPr>
                        <a:t>Appartenenza a organismi europei e internazionali.</a:t>
                      </a:r>
                      <a:endParaRPr lang="it-IT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627" marR="157627" marT="78814" marB="788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800"/>
                        </a:spcAft>
                      </a:pPr>
                      <a:r>
                        <a:rPr lang="it-IT" sz="1400" kern="0">
                          <a:effectLst/>
                        </a:rPr>
                        <a:t>Il radicamento nel dialogo sociale europeo è un indicatore di rappresentatività, dato l'impatto della normativa comunitaria sul diritto del lavoro.</a:t>
                      </a:r>
                      <a:endParaRPr lang="it-IT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627" marR="157627" marT="78814" marB="78814" anchor="ctr"/>
                </a:tc>
                <a:extLst>
                  <a:ext uri="{0D108BD9-81ED-4DB2-BD59-A6C34878D82A}">
                    <a16:rowId xmlns:a16="http://schemas.microsoft.com/office/drawing/2014/main" val="2077135621"/>
                  </a:ext>
                </a:extLst>
              </a:tr>
              <a:tr h="96727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800"/>
                        </a:spcAft>
                      </a:pPr>
                      <a:r>
                        <a:rPr lang="it-IT" sz="1400" kern="0">
                          <a:effectLst/>
                        </a:rPr>
                        <a:t>Contratti di qualità</a:t>
                      </a:r>
                      <a:endParaRPr lang="it-IT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627" marR="157627" marT="78814" marB="788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800"/>
                        </a:spcAft>
                      </a:pPr>
                      <a:r>
                        <a:rPr lang="it-IT" sz="1400" kern="0">
                          <a:effectLst/>
                        </a:rPr>
                        <a:t>Presenza di forme di welfare contrattuale (previdenza complementare, assistenza sanitaria, fondi di formazione).</a:t>
                      </a:r>
                      <a:endParaRPr lang="it-IT" sz="14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627" marR="157627" marT="78814" marB="7881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800"/>
                        </a:spcAft>
                      </a:pPr>
                      <a:r>
                        <a:rPr lang="it-IT" sz="1400" kern="0" dirty="0">
                          <a:effectLst/>
                        </a:rPr>
                        <a:t>L'offerta di un sistema di welfare contrattuale strutturato dimostra un impegno per la tutela dei lavoratori oltre la semplice retribuzione.</a:t>
                      </a:r>
                      <a:endParaRPr lang="it-IT" sz="1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627" marR="157627" marT="78814" marB="78814" anchor="ctr"/>
                </a:tc>
                <a:extLst>
                  <a:ext uri="{0D108BD9-81ED-4DB2-BD59-A6C34878D82A}">
                    <a16:rowId xmlns:a16="http://schemas.microsoft.com/office/drawing/2014/main" val="3043469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94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98C63A-7281-A475-318B-57CD040E3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1" y="1880755"/>
            <a:ext cx="11396676" cy="4759036"/>
          </a:xfrm>
        </p:spPr>
        <p:txBody>
          <a:bodyPr anchor="ctr">
            <a:normAutofit fontScale="925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it-IT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associazioni datoriali propongono di valutare la rappresentanza sindacale sulla base di quattro criteri:</a:t>
            </a:r>
            <a:endParaRPr lang="it-IT" sz="14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Esperienza storica</a:t>
            </a:r>
            <a:r>
              <a:rPr lang="it-IT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Quanto tempo l'associazione è presente nel panorama delle relazioni industriali.</a:t>
            </a:r>
            <a:endParaRPr lang="it-IT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Influenza contrattuale</a:t>
            </a:r>
            <a:r>
              <a:rPr lang="it-IT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Quanti lavoratori sono coperti dai contratti che l'associazione ha firmato.</a:t>
            </a:r>
            <a:endParaRPr lang="it-IT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Rilevanza internazionale: </a:t>
            </a:r>
            <a:r>
              <a:rPr lang="it-IT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Partecipazione a organismi europei e internazionali.</a:t>
            </a:r>
            <a:endParaRPr lang="it-IT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Qualità dei contratti</a:t>
            </a:r>
            <a:r>
              <a:rPr lang="it-IT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Presenza di clausole che vanno oltre la semplice retribuzione, come la previdenza complementare.</a:t>
            </a:r>
            <a:endParaRPr lang="it-IT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it-IT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Obiettivo</a:t>
            </a:r>
            <a:endParaRPr lang="it-IT" sz="14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it-IT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L'obiettivo di questi criteri è quello di individuare in modo oggettivo le associazioni datoriali più rappresentative, tenendo conto non solo della loro esistenza, ma anche della loro influenza effettiva sulle condizioni di lavoro dei dipendenti.</a:t>
            </a:r>
            <a:endParaRPr lang="it-IT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it-IT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Osservazioni</a:t>
            </a:r>
            <a:endParaRPr lang="it-IT" sz="14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Complementarità dei criteri</a:t>
            </a:r>
            <a:r>
              <a:rPr lang="it-IT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 criteri non sono in competizione tra loro, ma si integrano per fornire un quadro completo della rappresentatività.</a:t>
            </a:r>
            <a:endParaRPr lang="it-IT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Flessibilità</a:t>
            </a:r>
            <a:r>
              <a:rPr lang="it-IT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L'importanza relativa di ciascun criterio potrebbe variare a seconda del settore e del contesto specifico.</a:t>
            </a:r>
            <a:endParaRPr lang="it-IT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Oggettività: </a:t>
            </a:r>
            <a:r>
              <a:rPr lang="it-IT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L'obiettivo è di rendere la valutazione della rappresentatività più oggettiva possibile, basandola su dati misurabili.</a:t>
            </a:r>
            <a:endParaRPr lang="it-IT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700" dirty="0"/>
          </a:p>
        </p:txBody>
      </p:sp>
    </p:spTree>
    <p:extLst>
      <p:ext uri="{BB962C8B-B14F-4D97-AF65-F5344CB8AC3E}">
        <p14:creationId xmlns:p14="http://schemas.microsoft.com/office/powerpoint/2010/main" val="35347473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323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Symbol</vt:lpstr>
      <vt:lpstr>Tema di Office</vt:lpstr>
      <vt:lpstr>Nuovi criteri per la rappresentanza sindacale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Manuela Furini</dc:creator>
  <cp:lastModifiedBy>Manuela Furini</cp:lastModifiedBy>
  <cp:revision>2</cp:revision>
  <cp:lastPrinted>2024-12-16T10:47:22Z</cp:lastPrinted>
  <dcterms:created xsi:type="dcterms:W3CDTF">2024-12-13T15:12:30Z</dcterms:created>
  <dcterms:modified xsi:type="dcterms:W3CDTF">2024-12-16T10:53:03Z</dcterms:modified>
</cp:coreProperties>
</file>