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12"/>
  </p:notesMasterIdLst>
  <p:sldIdLst>
    <p:sldId id="256" r:id="rId3"/>
    <p:sldId id="257" r:id="rId4"/>
    <p:sldId id="278" r:id="rId5"/>
    <p:sldId id="267" r:id="rId6"/>
    <p:sldId id="268" r:id="rId7"/>
    <p:sldId id="269" r:id="rId8"/>
    <p:sldId id="270" r:id="rId9"/>
    <p:sldId id="273" r:id="rId10"/>
    <p:sldId id="282" r:id="rId11"/>
  </p:sldIdLst>
  <p:sldSz cx="9144000" cy="5143500" type="screen16x9"/>
  <p:notesSz cx="6797675" cy="9926638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64">
          <p15:clr>
            <a:srgbClr val="747775"/>
          </p15:clr>
        </p15:guide>
        <p15:guide id="2" pos="1662">
          <p15:clr>
            <a:srgbClr val="747775"/>
          </p15:clr>
        </p15:guide>
        <p15:guide id="3" pos="2976">
          <p15:clr>
            <a:srgbClr val="747775"/>
          </p15:clr>
        </p15:guide>
        <p15:guide id="4" pos="3072">
          <p15:clr>
            <a:srgbClr val="747775"/>
          </p15:clr>
        </p15:guide>
        <p15:guide id="5" pos="3240">
          <p15:clr>
            <a:srgbClr val="747775"/>
          </p15:clr>
        </p15:guide>
        <p15:guide id="6" pos="3168">
          <p15:clr>
            <a:srgbClr val="747775"/>
          </p15:clr>
        </p15:guide>
        <p15:guide id="7" orient="horz" pos="1344">
          <p15:clr>
            <a:srgbClr val="747775"/>
          </p15:clr>
        </p15:guide>
        <p15:guide id="8" orient="horz" pos="2736">
          <p15:clr>
            <a:srgbClr val="747775"/>
          </p15:clr>
        </p15:guide>
        <p15:guide id="9" orient="horz" pos="1692">
          <p15:clr>
            <a:srgbClr val="747775"/>
          </p15:clr>
        </p15:guide>
        <p15:guide id="10" pos="1019">
          <p15:clr>
            <a:srgbClr val="747775"/>
          </p15:clr>
        </p15:guide>
        <p15:guide id="11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bHzeO+Dai3RSvsvhy3hZdoPJ2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B7998B-9F31-445F-BC84-81DDB916FAD9}">
  <a:tblStyle styleId="{02B7998B-9F31-445F-BC84-81DDB916FAD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67"/>
      </p:cViewPr>
      <p:guideLst>
        <p:guide pos="5164"/>
        <p:guide pos="1662"/>
        <p:guide pos="2976"/>
        <p:guide pos="3072"/>
        <p:guide pos="3240"/>
        <p:guide pos="3168"/>
        <p:guide orient="horz" pos="1344"/>
        <p:guide orient="horz" pos="2736"/>
        <p:guide orient="horz" pos="1692"/>
        <p:guide pos="10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0203cc56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0203cc56e2_0_0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0203cc56e2_0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0203cc56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0203cc56e2_1_0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0203cc56e2_1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42;g319b2ffc458_0_6:notes">
            <a:extLst>
              <a:ext uri="{FF2B5EF4-FFF2-40B4-BE49-F238E27FC236}">
                <a16:creationId xmlns:a16="http://schemas.microsoft.com/office/drawing/2014/main" id="{86F09B1D-C743-4CBE-CB73-4195AD4DBEA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  <p:sp>
        <p:nvSpPr>
          <p:cNvPr id="24579" name="Google Shape;143;g319b2ffc458_0_6:notes">
            <a:extLst>
              <a:ext uri="{FF2B5EF4-FFF2-40B4-BE49-F238E27FC236}">
                <a16:creationId xmlns:a16="http://schemas.microsoft.com/office/drawing/2014/main" id="{14D04335-3C59-381A-3D11-8C8B5841C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evidenziare quali dati </a:t>
            </a: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Google Shape;144;g319b2ffc458_0_6:notes">
            <a:extLst>
              <a:ext uri="{FF2B5EF4-FFF2-40B4-BE49-F238E27FC236}">
                <a16:creationId xmlns:a16="http://schemas.microsoft.com/office/drawing/2014/main" id="{55CC280B-E5C6-66BA-8648-8CC39C2F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26E14446-16A3-4A5C-A6CA-4ED288D1DE98}" type="slidenum">
              <a:rPr lang="en-US" altLang="it-IT"/>
              <a:pPr>
                <a:buFont typeface="Calibri" panose="020F0502020204030204" pitchFamily="34" charset="0"/>
                <a:buNone/>
              </a:pPr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0203cc56e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0203cc56e2_1_8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30203cc56e2_1_8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0f851c77b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0" name="Google Shape;370;g300f851c77b_0_394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25% terra: 756 MW (da dati Terna 2023, 3027 MW) che darebbe 1351 ha vedi slide n.13</a:t>
            </a:r>
            <a:endParaRPr/>
          </a:p>
        </p:txBody>
      </p:sp>
      <p:sp>
        <p:nvSpPr>
          <p:cNvPr id="371" name="Google Shape;371;g300f851c77b_0_394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dfcfd4ed3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1" name="Google Shape;381;g2dfcfd4ed35_1_1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g2dfcfd4ed35_1_12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d3446098b8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d3446098b8_4_1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numero sotto i 2 GW 168.382,00, 1,3 GW- TOTALE numero impianti (AAT, BT, MT): 1,651 GW-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174.436,00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d3446098b8_4_12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bbd15e473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2" name="Google Shape;422;g2bbd15e473e_0_15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2bbd15e473e_0_15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b52a744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g31b52a744ec_0_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totale già installato </a:t>
            </a:r>
            <a:endParaRPr/>
          </a:p>
        </p:txBody>
      </p:sp>
      <p:sp>
        <p:nvSpPr>
          <p:cNvPr id="140" name="Google Shape;140;g31b52a744ec_0_1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/>
          <p:nvPr/>
        </p:nvSpPr>
        <p:spPr>
          <a:xfrm>
            <a:off x="8697743" y="4731580"/>
            <a:ext cx="183600" cy="198300"/>
          </a:xfrm>
          <a:prstGeom prst="ellipse">
            <a:avLst/>
          </a:prstGeom>
          <a:solidFill>
            <a:srgbClr val="D8D8D8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1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9139" y="32883"/>
            <a:ext cx="673854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1"/>
          <p:cNvSpPr txBox="1"/>
          <p:nvPr/>
        </p:nvSpPr>
        <p:spPr>
          <a:xfrm>
            <a:off x="8596650" y="4693725"/>
            <a:ext cx="3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2fdfbbce8_0_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a2fdfbbce8_0_2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2a2fdfbbce8_0_2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24">
  <p:cSld name="CAPTION_ONLY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2ad06c8fa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g2d2ad06c8fa_0_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449" y="4538657"/>
            <a:ext cx="985094" cy="54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d2ad06c8fa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4304" y="-1"/>
            <a:ext cx="999697" cy="993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g2d2ad06c8fa_0_100"/>
          <p:cNvCxnSpPr/>
          <p:nvPr/>
        </p:nvCxnSpPr>
        <p:spPr>
          <a:xfrm rot="10800000" flipH="1">
            <a:off x="353456" y="662644"/>
            <a:ext cx="7845300" cy="3210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g2d2ad06c8fa_0_100"/>
          <p:cNvCxnSpPr/>
          <p:nvPr/>
        </p:nvCxnSpPr>
        <p:spPr>
          <a:xfrm rot="10800000" flipH="1">
            <a:off x="105900" y="4539150"/>
            <a:ext cx="9019500" cy="12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g2d2ad06c8fa_0_100"/>
          <p:cNvSpPr/>
          <p:nvPr/>
        </p:nvSpPr>
        <p:spPr>
          <a:xfrm>
            <a:off x="8343216" y="4710113"/>
            <a:ext cx="253800" cy="273900"/>
          </a:xfrm>
          <a:prstGeom prst="ellipse">
            <a:avLst/>
          </a:prstGeom>
          <a:solidFill>
            <a:srgbClr val="D8D8D8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1">
  <p:cSld name="CUSTOM_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g2df2b020df5_0_152"/>
          <p:cNvCxnSpPr/>
          <p:nvPr/>
        </p:nvCxnSpPr>
        <p:spPr>
          <a:xfrm>
            <a:off x="235390" y="743466"/>
            <a:ext cx="7974900" cy="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g2df2b020df5_0_152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192" y="313540"/>
            <a:ext cx="673854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df2b020df5_0_152"/>
          <p:cNvSpPr/>
          <p:nvPr/>
        </p:nvSpPr>
        <p:spPr>
          <a:xfrm>
            <a:off x="8705394" y="4731530"/>
            <a:ext cx="183600" cy="198300"/>
          </a:xfrm>
          <a:prstGeom prst="ellipse">
            <a:avLst/>
          </a:prstGeom>
          <a:solidFill>
            <a:srgbClr val="D8D8D8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2df2b020df5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57" y="4643569"/>
            <a:ext cx="657546" cy="36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df2b020df5_0_152"/>
          <p:cNvSpPr txBox="1"/>
          <p:nvPr/>
        </p:nvSpPr>
        <p:spPr>
          <a:xfrm>
            <a:off x="8606550" y="4693725"/>
            <a:ext cx="3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OBJEC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f7f7f7cdc_3_9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df7f7f7cdc_3_9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df7f7f7cdc_3_9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df7f7f7cdc_3_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df7f7f7cdc_3_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0b6e03e1f_2_13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300b6e03e1f_2_13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g300b6e03e1f_2_1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300b6e03e1f_2_1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300b6e03e1f_2_1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0b6e03e1f_2_144"/>
          <p:cNvSpPr/>
          <p:nvPr/>
        </p:nvSpPr>
        <p:spPr>
          <a:xfrm>
            <a:off x="8697743" y="4731580"/>
            <a:ext cx="183600" cy="198300"/>
          </a:xfrm>
          <a:prstGeom prst="ellipse">
            <a:avLst/>
          </a:prstGeom>
          <a:solidFill>
            <a:srgbClr val="D8D8D8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300b6e03e1f_2_144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9139" y="32883"/>
            <a:ext cx="673854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00b6e03e1f_2_144"/>
          <p:cNvSpPr txBox="1"/>
          <p:nvPr/>
        </p:nvSpPr>
        <p:spPr>
          <a:xfrm>
            <a:off x="8596650" y="4693725"/>
            <a:ext cx="3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">
  <p:cSld name="CUSTOM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g300b6e03e1f_2_148"/>
          <p:cNvCxnSpPr/>
          <p:nvPr/>
        </p:nvCxnSpPr>
        <p:spPr>
          <a:xfrm>
            <a:off x="235390" y="743466"/>
            <a:ext cx="7974900" cy="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g300b6e03e1f_2_148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192" y="313540"/>
            <a:ext cx="673854" cy="673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00b6e03e1f_2_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2357" y="4491169"/>
            <a:ext cx="657546" cy="36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00b6e03e1f_2_148"/>
          <p:cNvSpPr/>
          <p:nvPr/>
        </p:nvSpPr>
        <p:spPr>
          <a:xfrm>
            <a:off x="8248194" y="4731530"/>
            <a:ext cx="183600" cy="198300"/>
          </a:xfrm>
          <a:prstGeom prst="ellipse">
            <a:avLst/>
          </a:prstGeom>
          <a:solidFill>
            <a:srgbClr val="D8D8D8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00b6e03e1f_2_148"/>
          <p:cNvSpPr txBox="1"/>
          <p:nvPr/>
        </p:nvSpPr>
        <p:spPr>
          <a:xfrm>
            <a:off x="8139150" y="4693725"/>
            <a:ext cx="40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g300b6e03e1f_2_154"/>
          <p:cNvCxnSpPr/>
          <p:nvPr/>
        </p:nvCxnSpPr>
        <p:spPr>
          <a:xfrm>
            <a:off x="235390" y="743466"/>
            <a:ext cx="7974900" cy="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0" name="Google Shape;150;g300b6e03e1f_2_154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192" y="313540"/>
            <a:ext cx="673854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00b6e03e1f_2_154"/>
          <p:cNvSpPr/>
          <p:nvPr/>
        </p:nvSpPr>
        <p:spPr>
          <a:xfrm>
            <a:off x="8709294" y="4744330"/>
            <a:ext cx="183600" cy="198300"/>
          </a:xfrm>
          <a:prstGeom prst="ellipse">
            <a:avLst/>
          </a:prstGeom>
          <a:solidFill>
            <a:srgbClr val="D8D8D8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00b6e03e1f_2_154"/>
          <p:cNvSpPr txBox="1"/>
          <p:nvPr/>
        </p:nvSpPr>
        <p:spPr>
          <a:xfrm>
            <a:off x="8593841" y="4706532"/>
            <a:ext cx="32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00b6e03e1f_2_154"/>
          <p:cNvSpPr txBox="1"/>
          <p:nvPr/>
        </p:nvSpPr>
        <p:spPr>
          <a:xfrm>
            <a:off x="8637000" y="4693725"/>
            <a:ext cx="32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27"/>
          <p:cNvCxnSpPr/>
          <p:nvPr/>
        </p:nvCxnSpPr>
        <p:spPr>
          <a:xfrm>
            <a:off x="235390" y="743466"/>
            <a:ext cx="7974900" cy="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" name="Google Shape;27;p27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192" y="313540"/>
            <a:ext cx="673854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/>
        </p:nvSpPr>
        <p:spPr>
          <a:xfrm>
            <a:off x="8709294" y="4744330"/>
            <a:ext cx="183600" cy="198300"/>
          </a:xfrm>
          <a:prstGeom prst="ellipse">
            <a:avLst/>
          </a:prstGeom>
          <a:solidFill>
            <a:srgbClr val="D8D8D8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7"/>
          <p:cNvSpPr txBox="1"/>
          <p:nvPr/>
        </p:nvSpPr>
        <p:spPr>
          <a:xfrm>
            <a:off x="8593841" y="4706532"/>
            <a:ext cx="32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7"/>
          <p:cNvSpPr txBox="1"/>
          <p:nvPr/>
        </p:nvSpPr>
        <p:spPr>
          <a:xfrm>
            <a:off x="8637000" y="4693725"/>
            <a:ext cx="32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" type="tx">
  <p:cSld name="TITLE_AND_BOD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g300b6e03e1f_2_160"/>
          <p:cNvCxnSpPr/>
          <p:nvPr/>
        </p:nvCxnSpPr>
        <p:spPr>
          <a:xfrm>
            <a:off x="235390" y="743466"/>
            <a:ext cx="7974900" cy="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6" name="Google Shape;156;g300b6e03e1f_2_160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192" y="313540"/>
            <a:ext cx="673854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00b6e03e1f_2_160"/>
          <p:cNvSpPr/>
          <p:nvPr/>
        </p:nvSpPr>
        <p:spPr>
          <a:xfrm>
            <a:off x="8705394" y="4731530"/>
            <a:ext cx="183600" cy="198300"/>
          </a:xfrm>
          <a:prstGeom prst="ellipse">
            <a:avLst/>
          </a:prstGeom>
          <a:solidFill>
            <a:srgbClr val="D8D8D8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300b6e03e1f_2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57" y="4643569"/>
            <a:ext cx="657546" cy="36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00b6e03e1f_2_160"/>
          <p:cNvSpPr txBox="1"/>
          <p:nvPr/>
        </p:nvSpPr>
        <p:spPr>
          <a:xfrm>
            <a:off x="8606550" y="4693725"/>
            <a:ext cx="3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g300b6e03e1f_2_166"/>
          <p:cNvCxnSpPr/>
          <p:nvPr/>
        </p:nvCxnSpPr>
        <p:spPr>
          <a:xfrm>
            <a:off x="235390" y="743466"/>
            <a:ext cx="7974900" cy="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2" name="Google Shape;162;g300b6e03e1f_2_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372" y="4511769"/>
            <a:ext cx="657546" cy="36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00b6e03e1f_2_166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192" y="313540"/>
            <a:ext cx="673854" cy="6738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g300b6e03e1f_2_166"/>
          <p:cNvCxnSpPr/>
          <p:nvPr/>
        </p:nvCxnSpPr>
        <p:spPr>
          <a:xfrm>
            <a:off x="1004935" y="4668721"/>
            <a:ext cx="786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g300b6e03e1f_2_166"/>
          <p:cNvSpPr/>
          <p:nvPr/>
        </p:nvSpPr>
        <p:spPr>
          <a:xfrm>
            <a:off x="8709294" y="4744330"/>
            <a:ext cx="183600" cy="198300"/>
          </a:xfrm>
          <a:prstGeom prst="ellipse">
            <a:avLst/>
          </a:prstGeom>
          <a:solidFill>
            <a:srgbClr val="D8D8D8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00b6e03e1f_2_166"/>
          <p:cNvSpPr txBox="1"/>
          <p:nvPr/>
        </p:nvSpPr>
        <p:spPr>
          <a:xfrm>
            <a:off x="8593841" y="4706532"/>
            <a:ext cx="32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00b6e03e1f_2_166"/>
          <p:cNvSpPr txBox="1"/>
          <p:nvPr/>
        </p:nvSpPr>
        <p:spPr>
          <a:xfrm>
            <a:off x="8637000" y="4693725"/>
            <a:ext cx="32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0b6e03e1f_2_179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300b6e03e1f_2_179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300b6e03e1f_2_17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300b6e03e1f_2_17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300b6e03e1f_2_17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0b6e03e1f_2_18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300b6e03e1f_2_18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2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300b6e03e1f_2_18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300b6e03e1f_2_1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300b6e03e1f_2_18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0b6e03e1f_2_19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300b6e03e1f_2_19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g300b6e03e1f_2_19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9" name="Google Shape;189;g300b6e03e1f_2_1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300b6e03e1f_2_1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300b6e03e1f_2_1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0b6e03e1f_2_19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300b6e03e1f_2_19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95" name="Google Shape;195;g300b6e03e1f_2_19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6" name="Google Shape;196;g300b6e03e1f_2_19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300b6e03e1f_2_19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300b6e03e1f_2_1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0b6e03e1f_2_20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300b6e03e1f_2_20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2" name="Google Shape;202;g300b6e03e1f_2_20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g300b6e03e1f_2_20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4" name="Google Shape;204;g300b6e03e1f_2_20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g300b6e03e1f_2_20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300b6e03e1f_2_20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300b6e03e1f_2_20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0b6e03e1f_2_2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300b6e03e1f_2_2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g300b6e03e1f_2_21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g300b6e03e1f_2_2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g300b6e03e1f_2_2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300b6e03e1f_2_2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0b6e03e1f_2_2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300b6e03e1f_2_2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g300b6e03e1f_2_2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24">
  <p:cSld name="CAPTION_ONLY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0b6e03e1f_2_2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g300b6e03e1f_2_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449" y="4538657"/>
            <a:ext cx="985094" cy="54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00b6e03e1f_2_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4304" y="-1"/>
            <a:ext cx="999697" cy="993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g300b6e03e1f_2_225"/>
          <p:cNvCxnSpPr/>
          <p:nvPr/>
        </p:nvCxnSpPr>
        <p:spPr>
          <a:xfrm rot="10800000" flipH="1">
            <a:off x="353456" y="662644"/>
            <a:ext cx="7845300" cy="3210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g300b6e03e1f_2_225"/>
          <p:cNvCxnSpPr/>
          <p:nvPr/>
        </p:nvCxnSpPr>
        <p:spPr>
          <a:xfrm rot="10800000" flipH="1">
            <a:off x="105900" y="4539150"/>
            <a:ext cx="9019500" cy="12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g300b6e03e1f_2_225"/>
          <p:cNvSpPr/>
          <p:nvPr/>
        </p:nvSpPr>
        <p:spPr>
          <a:xfrm>
            <a:off x="8343216" y="4710113"/>
            <a:ext cx="253800" cy="273900"/>
          </a:xfrm>
          <a:prstGeom prst="ellipse">
            <a:avLst/>
          </a:prstGeom>
          <a:solidFill>
            <a:srgbClr val="D8D8D8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g2a2fdfbbce8_0_281"/>
          <p:cNvCxnSpPr/>
          <p:nvPr/>
        </p:nvCxnSpPr>
        <p:spPr>
          <a:xfrm>
            <a:off x="235390" y="743466"/>
            <a:ext cx="7974900" cy="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g2a2fdfbbce8_0_281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192" y="313540"/>
            <a:ext cx="673854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2a2fdfbbce8_0_281"/>
          <p:cNvSpPr/>
          <p:nvPr/>
        </p:nvSpPr>
        <p:spPr>
          <a:xfrm>
            <a:off x="8705394" y="4731530"/>
            <a:ext cx="183600" cy="198300"/>
          </a:xfrm>
          <a:prstGeom prst="ellipse">
            <a:avLst/>
          </a:prstGeom>
          <a:solidFill>
            <a:srgbClr val="D8D8D8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g2a2fdfbbce8_0_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57" y="4643569"/>
            <a:ext cx="657546" cy="36417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a2fdfbbce8_0_281"/>
          <p:cNvSpPr txBox="1"/>
          <p:nvPr/>
        </p:nvSpPr>
        <p:spPr>
          <a:xfrm>
            <a:off x="8606550" y="4693725"/>
            <a:ext cx="3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1">
  <p:cSld name="CUSTOM_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g300b6e03e1f_2_232"/>
          <p:cNvCxnSpPr/>
          <p:nvPr/>
        </p:nvCxnSpPr>
        <p:spPr>
          <a:xfrm>
            <a:off x="235390" y="743466"/>
            <a:ext cx="7974900" cy="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8" name="Google Shape;228;g300b6e03e1f_2_232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192" y="313540"/>
            <a:ext cx="673854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00b6e03e1f_2_232"/>
          <p:cNvSpPr/>
          <p:nvPr/>
        </p:nvSpPr>
        <p:spPr>
          <a:xfrm>
            <a:off x="8705394" y="4731530"/>
            <a:ext cx="183600" cy="198300"/>
          </a:xfrm>
          <a:prstGeom prst="ellipse">
            <a:avLst/>
          </a:prstGeom>
          <a:solidFill>
            <a:srgbClr val="D8D8D8">
              <a:alpha val="780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300b6e03e1f_2_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57" y="4643569"/>
            <a:ext cx="657546" cy="36417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00b6e03e1f_2_232"/>
          <p:cNvSpPr txBox="1"/>
          <p:nvPr/>
        </p:nvSpPr>
        <p:spPr>
          <a:xfrm>
            <a:off x="8606550" y="4693725"/>
            <a:ext cx="3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OBJECT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0b6e03e1f_2_2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g300b6e03e1f_2_2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g300b6e03e1f_2_2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g300b6e03e1f_2_2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g300b6e03e1f_2_2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26"/>
          <p:cNvCxnSpPr/>
          <p:nvPr/>
        </p:nvCxnSpPr>
        <p:spPr>
          <a:xfrm>
            <a:off x="235390" y="743466"/>
            <a:ext cx="7974900" cy="0"/>
          </a:xfrm>
          <a:prstGeom prst="straightConnector1">
            <a:avLst/>
          </a:prstGeom>
          <a:noFill/>
          <a:ln w="9525" cap="flat" cmpd="sng">
            <a:solidFill>
              <a:srgbClr val="EC86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372" y="4511769"/>
            <a:ext cx="657546" cy="36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6" descr="Immagine che contiene logo, Elementi grafici, Carattere, grafic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192" y="313540"/>
            <a:ext cx="673854" cy="6738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26"/>
          <p:cNvCxnSpPr/>
          <p:nvPr/>
        </p:nvCxnSpPr>
        <p:spPr>
          <a:xfrm>
            <a:off x="1004935" y="4668721"/>
            <a:ext cx="786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26"/>
          <p:cNvSpPr/>
          <p:nvPr/>
        </p:nvSpPr>
        <p:spPr>
          <a:xfrm>
            <a:off x="8709294" y="4744330"/>
            <a:ext cx="183600" cy="198300"/>
          </a:xfrm>
          <a:prstGeom prst="ellipse">
            <a:avLst/>
          </a:prstGeom>
          <a:solidFill>
            <a:srgbClr val="D8D8D8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6"/>
          <p:cNvSpPr txBox="1"/>
          <p:nvPr/>
        </p:nvSpPr>
        <p:spPr>
          <a:xfrm>
            <a:off x="8593841" y="4706532"/>
            <a:ext cx="32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6"/>
          <p:cNvSpPr txBox="1"/>
          <p:nvPr/>
        </p:nvSpPr>
        <p:spPr>
          <a:xfrm>
            <a:off x="8637000" y="4693725"/>
            <a:ext cx="32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900" b="0" i="0" u="none" strike="noStrike" cap="none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2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0b6e03e1f_2_1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g300b6e03e1f_2_1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g300b6e03e1f_2_1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g300b6e03e1f_2_1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g300b6e03e1f_2_1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30203cc56e2_0_0" descr="Immagine che contiene Elementi grafici, clipart, logo, grafic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3593" y="1569516"/>
            <a:ext cx="2804452" cy="1968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g30203cc56e2_0_0"/>
          <p:cNvCxnSpPr/>
          <p:nvPr/>
        </p:nvCxnSpPr>
        <p:spPr>
          <a:xfrm>
            <a:off x="6008912" y="987879"/>
            <a:ext cx="0" cy="3249300"/>
          </a:xfrm>
          <a:prstGeom prst="straightConnector1">
            <a:avLst/>
          </a:prstGeom>
          <a:noFill/>
          <a:ln w="19050" cap="flat" cmpd="sng">
            <a:solidFill>
              <a:srgbClr val="74747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g30203cc56e2_0_0"/>
          <p:cNvSpPr/>
          <p:nvPr/>
        </p:nvSpPr>
        <p:spPr>
          <a:xfrm>
            <a:off x="644979" y="751114"/>
            <a:ext cx="4894500" cy="11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0203cc56e2_0_0"/>
          <p:cNvSpPr txBox="1"/>
          <p:nvPr/>
        </p:nvSpPr>
        <p:spPr>
          <a:xfrm>
            <a:off x="644975" y="2262150"/>
            <a:ext cx="4894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DM Aree Idonee</a:t>
            </a:r>
            <a:endParaRPr sz="1800" b="1" i="0" u="none" strike="noStrike" cap="none">
              <a:solidFill>
                <a:srgbClr val="EC8600"/>
              </a:solidFill>
              <a:latin typeface="Century Gothic"/>
              <a:ea typeface="Century Gothic"/>
              <a:cs typeface="Century Gothic"/>
              <a:sym typeface="Century Gothic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Aggiornamento quadro delle energie rinnovabili in Emilia-Romagna</a:t>
            </a:r>
            <a:endParaRPr sz="1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g30203cc56e2_0_0"/>
          <p:cNvSpPr/>
          <p:nvPr/>
        </p:nvSpPr>
        <p:spPr>
          <a:xfrm>
            <a:off x="644979" y="2145138"/>
            <a:ext cx="4894500" cy="11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30203cc56e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370" y="4333801"/>
            <a:ext cx="792007" cy="43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0203cc56e2_0_0"/>
          <p:cNvSpPr/>
          <p:nvPr/>
        </p:nvSpPr>
        <p:spPr>
          <a:xfrm>
            <a:off x="-5" y="751114"/>
            <a:ext cx="126900" cy="4392300"/>
          </a:xfrm>
          <a:prstGeom prst="rect">
            <a:avLst/>
          </a:prstGeom>
          <a:solidFill>
            <a:srgbClr val="EC8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B8B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0203cc56e2_0_0"/>
          <p:cNvSpPr/>
          <p:nvPr/>
        </p:nvSpPr>
        <p:spPr>
          <a:xfrm rot="-5400000">
            <a:off x="4835979" y="-4190944"/>
            <a:ext cx="117000" cy="8499000"/>
          </a:xfrm>
          <a:prstGeom prst="rect">
            <a:avLst/>
          </a:prstGeom>
          <a:solidFill>
            <a:srgbClr val="EC8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30203cc56e2_0_0"/>
          <p:cNvPicPr preferRelativeResize="0"/>
          <p:nvPr/>
        </p:nvPicPr>
        <p:blipFill rotWithShape="1">
          <a:blip r:embed="rId5">
            <a:alphaModFix/>
          </a:blip>
          <a:srcRect r="19400"/>
          <a:stretch/>
        </p:blipFill>
        <p:spPr>
          <a:xfrm>
            <a:off x="3832600" y="4374700"/>
            <a:ext cx="16629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0203cc56e2_0_0"/>
          <p:cNvSpPr txBox="1"/>
          <p:nvPr/>
        </p:nvSpPr>
        <p:spPr>
          <a:xfrm>
            <a:off x="6008900" y="3539175"/>
            <a:ext cx="3135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Bologna, </a:t>
            </a:r>
            <a:r>
              <a:rPr lang="en-US" sz="1000" b="1" dirty="0" err="1">
                <a:latin typeface="Century Gothic"/>
                <a:ea typeface="Century Gothic"/>
                <a:cs typeface="Century Gothic"/>
                <a:sym typeface="Century Gothic"/>
              </a:rPr>
              <a:t>gennaio</a:t>
            </a:r>
            <a:r>
              <a:rPr lang="en-US" sz="1000" b="1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</a:t>
            </a:r>
            <a:endParaRPr sz="1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g30203cc56e2_0_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203cc56e2_1_0"/>
          <p:cNvSpPr txBox="1"/>
          <p:nvPr/>
        </p:nvSpPr>
        <p:spPr>
          <a:xfrm>
            <a:off x="270850" y="2133575"/>
            <a:ext cx="8596200" cy="955200"/>
          </a:xfrm>
          <a:prstGeom prst="rect">
            <a:avLst/>
          </a:prstGeom>
          <a:solidFill>
            <a:srgbClr val="FDEC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DOVE SIAMO</a:t>
            </a:r>
            <a:endParaRPr sz="2000" b="1" u="sng">
              <a:solidFill>
                <a:srgbClr val="44546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46;g319b2ffc458_0_6">
            <a:extLst>
              <a:ext uri="{FF2B5EF4-FFF2-40B4-BE49-F238E27FC236}">
                <a16:creationId xmlns:a16="http://schemas.microsoft.com/office/drawing/2014/main" id="{98EECE70-E797-299D-3AC5-38EBC72E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3054350"/>
            <a:ext cx="4389438" cy="1958975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8B8B8B"/>
              </a:solidFill>
            </a:endParaRPr>
          </a:p>
        </p:txBody>
      </p:sp>
      <p:sp>
        <p:nvSpPr>
          <p:cNvPr id="23555" name="Google Shape;147;g319b2ffc458_0_6">
            <a:extLst>
              <a:ext uri="{FF2B5EF4-FFF2-40B4-BE49-F238E27FC236}">
                <a16:creationId xmlns:a16="http://schemas.microsoft.com/office/drawing/2014/main" id="{8302DEDC-AC2A-A6FA-B850-77213DEC7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79375"/>
            <a:ext cx="8058150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sz="1800" b="1">
                <a:solidFill>
                  <a:srgbClr val="EC86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Potenza elettrica installata</a:t>
            </a:r>
            <a:r>
              <a:rPr lang="en-US" altLang="it-IT" sz="1800">
                <a:solidFill>
                  <a:srgbClr val="EC86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in Emilia-Romagna </a:t>
            </a:r>
            <a:r>
              <a:rPr lang="en-US" altLang="it-IT">
                <a:solidFill>
                  <a:srgbClr val="EC86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(Terna, GSE,</a:t>
            </a:r>
            <a:r>
              <a:rPr lang="en-US" altLang="it-IT" sz="1800">
                <a:solidFill>
                  <a:srgbClr val="EC86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en-US" altLang="it-IT" b="1" u="sng">
                <a:solidFill>
                  <a:srgbClr val="EC86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al 31 Ottobre 2024)</a:t>
            </a:r>
            <a:endParaRPr lang="it-IT" altLang="it-IT" sz="1000" b="1" u="sng">
              <a:solidFill>
                <a:srgbClr val="FF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3556" name="Google Shape;148;g319b2ffc458_0_6">
            <a:extLst>
              <a:ext uri="{FF2B5EF4-FFF2-40B4-BE49-F238E27FC236}">
                <a16:creationId xmlns:a16="http://schemas.microsoft.com/office/drawing/2014/main" id="{CC811D7E-0CC9-C5F6-DDDF-868AD70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677863"/>
            <a:ext cx="3348038" cy="4314825"/>
          </a:xfrm>
          <a:prstGeom prst="roundRect">
            <a:avLst>
              <a:gd name="adj" fmla="val 16667"/>
            </a:avLst>
          </a:prstGeom>
          <a:solidFill>
            <a:srgbClr val="FFFFF4"/>
          </a:solidFill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D8D8D8"/>
              </a:solidFill>
            </a:endParaRPr>
          </a:p>
        </p:txBody>
      </p:sp>
      <p:sp>
        <p:nvSpPr>
          <p:cNvPr id="149" name="Google Shape;149;g319b2ffc458_0_6">
            <a:extLst>
              <a:ext uri="{FF2B5EF4-FFF2-40B4-BE49-F238E27FC236}">
                <a16:creationId xmlns:a16="http://schemas.microsoft.com/office/drawing/2014/main" id="{D58DE89A-F3F9-5D03-FC03-BEAA1F379A49}"/>
              </a:ext>
            </a:extLst>
          </p:cNvPr>
          <p:cNvSpPr txBox="1"/>
          <p:nvPr/>
        </p:nvSpPr>
        <p:spPr>
          <a:xfrm>
            <a:off x="5451475" y="830263"/>
            <a:ext cx="3319463" cy="1509712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68575" rIns="68575" bIns="68575"/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b="1" kern="0">
                <a:latin typeface="Calibri"/>
                <a:ea typeface="Calibri"/>
                <a:cs typeface="Calibri"/>
                <a:sym typeface="Calibri"/>
              </a:rPr>
              <a:t>POTENZA </a:t>
            </a:r>
            <a:r>
              <a:rPr lang="en-US" b="1" ker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FER</a:t>
            </a: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kern="0">
                <a:latin typeface="Calibri"/>
                <a:ea typeface="Calibri"/>
                <a:cs typeface="Calibri"/>
                <a:sym typeface="Calibri"/>
              </a:rPr>
              <a:t>(**Dati al netto del pompaggio   </a:t>
            </a:r>
            <a:endParaRPr sz="900" kern="0"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900" kern="0">
                <a:latin typeface="Calibri"/>
                <a:ea typeface="Calibri"/>
                <a:cs typeface="Calibri"/>
                <a:sym typeface="Calibri"/>
              </a:rPr>
              <a:t>                                         dell’idroelettrico, fonte GAUDI)</a:t>
            </a:r>
            <a:endParaRPr sz="900" kern="0">
              <a:latin typeface="Calibri"/>
              <a:ea typeface="Calibri"/>
              <a:cs typeface="Calibri"/>
              <a:sym typeface="Calibri"/>
            </a:endParaRPr>
          </a:p>
          <a:p>
            <a:pPr marL="457200" indent="-298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  <a:defRPr/>
            </a:pP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2020: 3.260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MWe</a:t>
            </a: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1" kern="0">
              <a:latin typeface="Calibri"/>
              <a:ea typeface="Calibri"/>
              <a:cs typeface="Calibri"/>
              <a:sym typeface="Calibri"/>
            </a:endParaRPr>
          </a:p>
          <a:p>
            <a:pPr marL="457200" indent="-298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  <a:defRPr/>
            </a:pP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2021: 3.366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MWe (</a:t>
            </a:r>
            <a:r>
              <a:rPr lang="en-US" sz="1100" b="1" ker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+3%</a:t>
            </a: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vs 2020)</a:t>
            </a:r>
            <a:endParaRPr sz="1100" kern="0">
              <a:latin typeface="Calibri"/>
              <a:ea typeface="Calibri"/>
              <a:cs typeface="Calibri"/>
              <a:sym typeface="Calibri"/>
            </a:endParaRPr>
          </a:p>
          <a:p>
            <a:pPr marL="457200" indent="-298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  <a:defRPr/>
            </a:pP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2022: 3.610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MWe</a:t>
            </a:r>
            <a:r>
              <a:rPr lang="en-US" sz="11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100" b="1" ker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+7%</a:t>
            </a: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vs 2021)</a:t>
            </a:r>
            <a:endParaRPr sz="11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98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  <a:defRPr/>
            </a:pPr>
            <a:r>
              <a:rPr lang="en-US" sz="1100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2023: 4.130 MWe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100" b="1" ker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+14%</a:t>
            </a: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vs 2022)</a:t>
            </a:r>
            <a:endParaRPr sz="1100" kern="0"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100" b="1" kern="0"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100" b="1" kern="0"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58" name="Google Shape;150;g319b2ffc458_0_6">
            <a:extLst>
              <a:ext uri="{FF2B5EF4-FFF2-40B4-BE49-F238E27FC236}">
                <a16:creationId xmlns:a16="http://schemas.microsoft.com/office/drawing/2014/main" id="{4D15DCEB-2F75-38F6-A588-767EDE187032}"/>
              </a:ext>
            </a:extLst>
          </p:cNvPr>
          <p:cNvGrpSpPr>
            <a:grpSpLocks/>
          </p:cNvGrpSpPr>
          <p:nvPr/>
        </p:nvGrpSpPr>
        <p:grpSpPr bwMode="auto">
          <a:xfrm>
            <a:off x="5381625" y="3232150"/>
            <a:ext cx="3465513" cy="1958975"/>
            <a:chOff x="5381728" y="1403418"/>
            <a:chExt cx="3465073" cy="1942928"/>
          </a:xfrm>
        </p:grpSpPr>
        <p:pic>
          <p:nvPicPr>
            <p:cNvPr id="23570" name="Google Shape;151;g319b2ffc458_0_6">
              <a:extLst>
                <a:ext uri="{FF2B5EF4-FFF2-40B4-BE49-F238E27FC236}">
                  <a16:creationId xmlns:a16="http://schemas.microsoft.com/office/drawing/2014/main" id="{543F20D4-2858-908B-A32D-C7E99E30DE0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43" y="1502246"/>
              <a:ext cx="3073500" cy="184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Google Shape;152;g319b2ffc458_0_6">
              <a:extLst>
                <a:ext uri="{FF2B5EF4-FFF2-40B4-BE49-F238E27FC236}">
                  <a16:creationId xmlns:a16="http://schemas.microsoft.com/office/drawing/2014/main" id="{DDA617BB-F739-4CD1-42E0-6B0672612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4986" y="2163280"/>
              <a:ext cx="807300" cy="42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68575" rIns="68575" bIns="68575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SzPts val="800"/>
              </a:pPr>
              <a:r>
                <a:rPr lang="en-US" altLang="it-IT" sz="1200" b="1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biomassa </a:t>
              </a:r>
              <a:endParaRPr lang="it-IT" altLang="it-IT"/>
            </a:p>
            <a:p>
              <a:pPr algn="r" eaLnBrk="1" hangingPunct="1">
                <a:buSzPts val="800"/>
              </a:pPr>
              <a:r>
                <a:rPr lang="en-US" altLang="it-IT" sz="1200" b="1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648 (16%)</a:t>
              </a:r>
              <a:endParaRPr lang="it-IT" altLang="it-IT"/>
            </a:p>
          </p:txBody>
        </p:sp>
        <p:sp>
          <p:nvSpPr>
            <p:cNvPr id="23572" name="Google Shape;153;g319b2ffc458_0_6">
              <a:extLst>
                <a:ext uri="{FF2B5EF4-FFF2-40B4-BE49-F238E27FC236}">
                  <a16:creationId xmlns:a16="http://schemas.microsoft.com/office/drawing/2014/main" id="{1449CFE0-3092-D85A-303E-7785ECFA1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1728" y="1502250"/>
              <a:ext cx="1129200" cy="42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68575" rIns="68575" bIns="68575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SzPts val="800"/>
              </a:pPr>
              <a:r>
                <a:rPr lang="en-US" altLang="it-IT" sz="1200" b="1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idroelettrico** </a:t>
              </a:r>
              <a:endParaRPr lang="it-IT" altLang="it-IT"/>
            </a:p>
            <a:p>
              <a:pPr algn="r" eaLnBrk="1" hangingPunct="1">
                <a:buSzPts val="800"/>
              </a:pPr>
              <a:r>
                <a:rPr lang="en-US" altLang="it-IT" sz="1200" b="1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407 (10%)</a:t>
              </a:r>
              <a:endParaRPr lang="it-IT" altLang="it-IT"/>
            </a:p>
          </p:txBody>
        </p:sp>
        <p:sp>
          <p:nvSpPr>
            <p:cNvPr id="23573" name="Google Shape;154;g319b2ffc458_0_6">
              <a:extLst>
                <a:ext uri="{FF2B5EF4-FFF2-40B4-BE49-F238E27FC236}">
                  <a16:creationId xmlns:a16="http://schemas.microsoft.com/office/drawing/2014/main" id="{862BED0A-3F1A-7C49-9C01-B09630FCB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286" y="1403418"/>
              <a:ext cx="1701600" cy="42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68575" rIns="68575" bIns="68575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800"/>
              </a:pPr>
              <a:r>
                <a:rPr lang="en-US" altLang="it-IT" sz="1200" b="1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eolico </a:t>
              </a:r>
              <a:endParaRPr lang="it-IT" altLang="it-IT"/>
            </a:p>
            <a:p>
              <a:pPr eaLnBrk="1" hangingPunct="1">
                <a:buSzPts val="800"/>
              </a:pPr>
              <a:r>
                <a:rPr lang="en-US" altLang="it-IT" sz="1200" b="1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45 MW (1%)</a:t>
              </a:r>
              <a:endParaRPr lang="it-IT" altLang="it-IT"/>
            </a:p>
          </p:txBody>
        </p:sp>
        <p:sp>
          <p:nvSpPr>
            <p:cNvPr id="23574" name="Google Shape;155;g319b2ffc458_0_6">
              <a:extLst>
                <a:ext uri="{FF2B5EF4-FFF2-40B4-BE49-F238E27FC236}">
                  <a16:creationId xmlns:a16="http://schemas.microsoft.com/office/drawing/2014/main" id="{978BC60B-660A-D98C-0D27-8B4DC8FA2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901" y="2263075"/>
              <a:ext cx="1014900" cy="42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68575" rIns="68575" bIns="68575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800"/>
              </a:pPr>
              <a:r>
                <a:rPr lang="en-US" altLang="it-IT" sz="1200" b="1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fotovoltaico </a:t>
              </a:r>
              <a:endParaRPr lang="it-IT" altLang="it-IT"/>
            </a:p>
            <a:p>
              <a:pPr eaLnBrk="1" hangingPunct="1">
                <a:buSzPts val="800"/>
              </a:pPr>
              <a:r>
                <a:rPr lang="en-US" altLang="it-IT" sz="1200" b="1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3.030 (74%)</a:t>
              </a:r>
              <a:endParaRPr lang="it-IT" altLang="it-IT"/>
            </a:p>
          </p:txBody>
        </p:sp>
      </p:grpSp>
      <p:sp>
        <p:nvSpPr>
          <p:cNvPr id="23559" name="Google Shape;156;g319b2ffc458_0_6">
            <a:extLst>
              <a:ext uri="{FF2B5EF4-FFF2-40B4-BE49-F238E27FC236}">
                <a16:creationId xmlns:a16="http://schemas.microsoft.com/office/drawing/2014/main" id="{676F17D5-CAFB-85AE-31F2-33B862D82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982663"/>
            <a:ext cx="8604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r>
              <a:rPr lang="en-US" altLang="it-IT" sz="1200" b="1">
                <a:solidFill>
                  <a:srgbClr val="A64D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6.113 </a:t>
            </a:r>
            <a:r>
              <a:rPr lang="en-US" altLang="it-IT" sz="1100" b="1">
                <a:solidFill>
                  <a:srgbClr val="A64D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MW</a:t>
            </a:r>
            <a:endParaRPr lang="it-IT" altLang="it-IT" sz="1100" b="1">
              <a:solidFill>
                <a:srgbClr val="A64D7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400"/>
            </a:pPr>
            <a:r>
              <a:rPr lang="en-US" altLang="it-IT" sz="1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termel.da fonti fossili</a:t>
            </a:r>
            <a:r>
              <a:rPr lang="en-US" altLang="it-IT" sz="1100" b="1">
                <a:solidFill>
                  <a:srgbClr val="A64D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it-IT" altLang="it-IT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60" name="Google Shape;157;g319b2ffc458_0_6">
            <a:extLst>
              <a:ext uri="{FF2B5EF4-FFF2-40B4-BE49-F238E27FC236}">
                <a16:creationId xmlns:a16="http://schemas.microsoft.com/office/drawing/2014/main" id="{AA21BF8B-7BD1-5C95-35BF-2AD272564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1800225"/>
            <a:ext cx="735013" cy="666750"/>
          </a:xfrm>
          <a:prstGeom prst="rightArrow">
            <a:avLst>
              <a:gd name="adj1" fmla="val 50000"/>
              <a:gd name="adj2" fmla="val 3062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</a:pPr>
            <a:r>
              <a:rPr lang="en-US" altLang="it-IT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4.130 </a:t>
            </a:r>
            <a:r>
              <a:rPr lang="en-US" altLang="it-IT" sz="10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MWe</a:t>
            </a:r>
            <a:endParaRPr lang="it-IT" altLang="it-IT" sz="1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61" name="Google Shape;158;g319b2ffc458_0_6">
            <a:extLst>
              <a:ext uri="{FF2B5EF4-FFF2-40B4-BE49-F238E27FC236}">
                <a16:creationId xmlns:a16="http://schemas.microsoft.com/office/drawing/2014/main" id="{D200F911-E1B9-A326-611A-62929ED1F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1654175"/>
            <a:ext cx="5810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500" b="1">
                <a:latin typeface="Century Gothic" panose="020B0502020202020204" pitchFamily="34" charset="0"/>
                <a:sym typeface="Century Gothic" panose="020B0502020202020204" pitchFamily="34" charset="0"/>
              </a:rPr>
              <a:t>FER</a:t>
            </a:r>
            <a:endParaRPr lang="it-IT" altLang="it-IT" sz="1500" b="1"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3562" name="Google Shape;159;g319b2ffc458_0_6">
            <a:extLst>
              <a:ext uri="{FF2B5EF4-FFF2-40B4-BE49-F238E27FC236}">
                <a16:creationId xmlns:a16="http://schemas.microsoft.com/office/drawing/2014/main" id="{8068BF49-3E62-4CAF-C0B2-AB6B0E31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63" y="2249488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r>
              <a:rPr lang="en-US" altLang="it-IT" sz="11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circa </a:t>
            </a:r>
            <a:r>
              <a:rPr lang="en-US" altLang="it-IT" sz="11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40%</a:t>
            </a:r>
            <a:r>
              <a:rPr lang="en-US" altLang="it-IT" sz="11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del totale</a:t>
            </a:r>
            <a:endParaRPr lang="it-IT" altLang="it-IT" sz="11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0" name="Google Shape;160;g319b2ffc458_0_6">
            <a:extLst>
              <a:ext uri="{FF2B5EF4-FFF2-40B4-BE49-F238E27FC236}">
                <a16:creationId xmlns:a16="http://schemas.microsoft.com/office/drawing/2014/main" id="{319F15E4-0ADB-AF9D-1549-D3F594AA5CD5}"/>
              </a:ext>
            </a:extLst>
          </p:cNvPr>
          <p:cNvSpPr txBox="1"/>
          <p:nvPr/>
        </p:nvSpPr>
        <p:spPr>
          <a:xfrm>
            <a:off x="504525" y="3023475"/>
            <a:ext cx="4230900" cy="1852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b="1" kern="0">
                <a:latin typeface="Calibri"/>
                <a:ea typeface="Calibri"/>
                <a:cs typeface="Calibri"/>
                <a:sym typeface="Calibri"/>
              </a:rPr>
              <a:t>2023 vs 2022:</a:t>
            </a:r>
            <a:endParaRPr b="1" kern="0"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kern="0">
                <a:latin typeface="Calibri"/>
                <a:ea typeface="Calibri"/>
                <a:cs typeface="Calibri"/>
                <a:sym typeface="Calibri"/>
              </a:rPr>
              <a:t>incremento di circa  </a:t>
            </a:r>
            <a:r>
              <a:rPr lang="en-US" sz="1200" b="1" kern="0">
                <a:solidFill>
                  <a:srgbClr val="FFFFFF"/>
                </a:solidFill>
                <a:highlight>
                  <a:srgbClr val="009949"/>
                </a:highlight>
                <a:latin typeface="Calibri"/>
                <a:ea typeface="Calibri"/>
                <a:cs typeface="Calibri"/>
                <a:sym typeface="Calibri"/>
              </a:rPr>
              <a:t>+ 14% </a:t>
            </a:r>
            <a:r>
              <a:rPr lang="en-US" sz="1200" kern="0">
                <a:latin typeface="Calibri"/>
                <a:ea typeface="Calibri"/>
                <a:cs typeface="Calibri"/>
                <a:sym typeface="Calibri"/>
              </a:rPr>
              <a:t> di Potenza FER di cui: </a:t>
            </a:r>
            <a:endParaRPr sz="1200" kern="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indent="-3048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  <a:defRPr/>
            </a:pPr>
            <a:r>
              <a:rPr lang="en-US" sz="1200" b="1" kern="0">
                <a:highlight>
                  <a:srgbClr val="FFFF02"/>
                </a:highlight>
                <a:latin typeface="Calibri"/>
                <a:ea typeface="Calibri"/>
                <a:cs typeface="Calibri"/>
                <a:sym typeface="Calibri"/>
              </a:rPr>
              <a:t>FV 2023 </a:t>
            </a:r>
            <a:r>
              <a:rPr lang="en-US" sz="1200" kern="0">
                <a:latin typeface="Calibri"/>
                <a:ea typeface="Calibri"/>
                <a:cs typeface="Calibri"/>
                <a:sym typeface="Calibri"/>
              </a:rPr>
              <a:t>(3.030 MW)</a:t>
            </a:r>
            <a:r>
              <a:rPr lang="en-US" sz="1200" b="1" kern="0">
                <a:highlight>
                  <a:srgbClr val="FFFF02"/>
                </a:highlight>
                <a:latin typeface="Calibri"/>
                <a:ea typeface="Calibri"/>
                <a:cs typeface="Calibri"/>
                <a:sym typeface="Calibri"/>
              </a:rPr>
              <a:t> + 20,6%</a:t>
            </a:r>
            <a:r>
              <a:rPr lang="en-US" sz="1200" b="1" ker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kern="0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200" b="1" kern="0">
                <a:latin typeface="Calibri"/>
                <a:ea typeface="Calibri"/>
                <a:cs typeface="Calibri"/>
                <a:sym typeface="Calibri"/>
              </a:rPr>
              <a:t> FV 2022 </a:t>
            </a:r>
            <a:r>
              <a:rPr lang="en-US" sz="1200" kern="0">
                <a:latin typeface="Calibri"/>
                <a:ea typeface="Calibri"/>
                <a:cs typeface="Calibri"/>
                <a:sym typeface="Calibri"/>
              </a:rPr>
              <a:t>(2.513 MW)</a:t>
            </a:r>
            <a:endParaRPr sz="1200" b="1" kern="0">
              <a:latin typeface="Calibri"/>
              <a:ea typeface="Calibri"/>
              <a:cs typeface="Calibri"/>
              <a:sym typeface="Calibri"/>
            </a:endParaRPr>
          </a:p>
          <a:p>
            <a:pPr marL="457200" indent="-3048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  <a:defRPr/>
            </a:pPr>
            <a:r>
              <a:rPr lang="en-US" sz="1200" b="1" kern="0">
                <a:solidFill>
                  <a:srgbClr val="FFFFFF"/>
                </a:solidFill>
                <a:highlight>
                  <a:srgbClr val="D16199"/>
                </a:highlight>
                <a:latin typeface="Calibri"/>
                <a:ea typeface="Calibri"/>
                <a:cs typeface="Calibri"/>
                <a:sym typeface="Calibri"/>
              </a:rPr>
              <a:t>eolico </a:t>
            </a:r>
            <a:r>
              <a:rPr lang="en-US" sz="1200" kern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200" kern="0">
                <a:solidFill>
                  <a:srgbClr val="FFFFFF"/>
                </a:solidFill>
                <a:highlight>
                  <a:srgbClr val="4285F4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kern="0">
                <a:solidFill>
                  <a:srgbClr val="FFFFFF"/>
                </a:solidFill>
                <a:highlight>
                  <a:srgbClr val="4285F4"/>
                </a:highlight>
                <a:latin typeface="Calibri"/>
                <a:ea typeface="Calibri"/>
                <a:cs typeface="Calibri"/>
                <a:sym typeface="Calibri"/>
              </a:rPr>
              <a:t>idroelettrico</a:t>
            </a:r>
            <a:r>
              <a:rPr lang="en-US" sz="1200" ker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kern="0">
                <a:highlight>
                  <a:srgbClr val="ADF65D"/>
                </a:highlight>
                <a:latin typeface="Calibri"/>
                <a:ea typeface="Calibri"/>
                <a:cs typeface="Calibri"/>
                <a:sym typeface="Calibri"/>
              </a:rPr>
              <a:t>bioenergie</a:t>
            </a:r>
            <a:r>
              <a:rPr lang="en-US" sz="1200" kern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1" kern="0">
                <a:latin typeface="Calibri"/>
                <a:ea typeface="Calibri"/>
                <a:cs typeface="Calibri"/>
                <a:sym typeface="Calibri"/>
              </a:rPr>
              <a:t>  stabili</a:t>
            </a:r>
            <a:endParaRPr sz="1200" kern="0"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Ottobre 2024* vs 2023:</a:t>
            </a:r>
            <a:endParaRPr b="1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incremento di circa  </a:t>
            </a:r>
            <a:r>
              <a:rPr lang="en-US" sz="1200" b="1" kern="0">
                <a:solidFill>
                  <a:schemeClr val="lt1"/>
                </a:solidFill>
                <a:highlight>
                  <a:srgbClr val="009949"/>
                </a:highlight>
                <a:latin typeface="Calibri"/>
                <a:ea typeface="Calibri"/>
                <a:cs typeface="Calibri"/>
                <a:sym typeface="Calibri"/>
              </a:rPr>
              <a:t>+ 10 % </a:t>
            </a:r>
            <a:r>
              <a:rPr lang="en-US" sz="12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Potenza FER di cui:   </a:t>
            </a:r>
            <a:endParaRPr sz="1200" kern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indent="-3048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/>
            </a:pPr>
            <a:r>
              <a:rPr lang="en-US" sz="1200" b="1" kern="0">
                <a:solidFill>
                  <a:schemeClr val="dk1"/>
                </a:solidFill>
                <a:highlight>
                  <a:srgbClr val="FFFF02"/>
                </a:highlight>
                <a:latin typeface="Calibri"/>
                <a:ea typeface="Calibri"/>
                <a:cs typeface="Calibri"/>
                <a:sym typeface="Calibri"/>
              </a:rPr>
              <a:t>FV 2024</a:t>
            </a:r>
            <a:r>
              <a:rPr lang="en-US" sz="12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(3.507 MW) su</a:t>
            </a:r>
            <a:r>
              <a:rPr lang="en-US" sz="12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FV 2023</a:t>
            </a:r>
            <a:r>
              <a:rPr lang="en-US" sz="12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(circa 3.030 MW)</a:t>
            </a:r>
            <a:endParaRPr sz="12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048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/>
            </a:pPr>
            <a:r>
              <a:rPr lang="en-US" sz="1200" b="1" kern="0">
                <a:solidFill>
                  <a:schemeClr val="lt1"/>
                </a:solidFill>
                <a:highlight>
                  <a:srgbClr val="D16199"/>
                </a:highlight>
                <a:latin typeface="Calibri"/>
                <a:ea typeface="Calibri"/>
                <a:cs typeface="Calibri"/>
                <a:sym typeface="Calibri"/>
              </a:rPr>
              <a:t>eolico</a:t>
            </a:r>
            <a:r>
              <a:rPr lang="en-US" sz="12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200" kern="0">
                <a:solidFill>
                  <a:schemeClr val="lt1"/>
                </a:solidFill>
                <a:highlight>
                  <a:srgbClr val="4285F4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kern="0">
                <a:solidFill>
                  <a:schemeClr val="lt1"/>
                </a:solidFill>
                <a:highlight>
                  <a:srgbClr val="4285F4"/>
                </a:highlight>
                <a:latin typeface="Calibri"/>
                <a:ea typeface="Calibri"/>
                <a:cs typeface="Calibri"/>
                <a:sym typeface="Calibri"/>
              </a:rPr>
              <a:t>idroelettrico,</a:t>
            </a:r>
            <a:r>
              <a:rPr lang="en-US" sz="1200" b="1" kern="0">
                <a:solidFill>
                  <a:schemeClr val="dk1"/>
                </a:solidFill>
                <a:highlight>
                  <a:srgbClr val="ADF65D"/>
                </a:highlight>
                <a:latin typeface="Calibri"/>
                <a:ea typeface="Calibri"/>
                <a:cs typeface="Calibri"/>
                <a:sym typeface="Calibri"/>
              </a:rPr>
              <a:t>bioenergie</a:t>
            </a:r>
            <a:r>
              <a:rPr lang="en-US" sz="12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prevalentemente </a:t>
            </a:r>
            <a:r>
              <a:rPr lang="en-US" sz="12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</a:t>
            </a:r>
            <a:endParaRPr b="1" kern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319b2ffc458_0_6" title="Grafico">
            <a:extLst>
              <a:ext uri="{FF2B5EF4-FFF2-40B4-BE49-F238E27FC236}">
                <a16:creationId xmlns:a16="http://schemas.microsoft.com/office/drawing/2014/main" id="{FE130314-C732-7560-F27A-53D2E93E39E6}"/>
              </a:ext>
            </a:extLst>
          </p:cNvPr>
          <p:cNvPicPr preferRelativeResize="0"/>
          <p:nvPr/>
        </p:nvPicPr>
        <p:blipFill rotWithShape="1">
          <a:blip r:embed="rId4"/>
          <a:srcRect l="2761" b="4479"/>
          <a:stretch/>
        </p:blipFill>
        <p:spPr>
          <a:xfrm>
            <a:off x="265113" y="501650"/>
            <a:ext cx="4230687" cy="2459038"/>
          </a:xfrm>
          <a:prstGeom prst="rect">
            <a:avLst/>
          </a:prstGeom>
          <a:noFill/>
          <a:ln>
            <a:noFill/>
          </a:ln>
        </p:spPr>
      </p:pic>
      <p:sp>
        <p:nvSpPr>
          <p:cNvPr id="23565" name="Google Shape;162;g319b2ffc458_0_6">
            <a:extLst>
              <a:ext uri="{FF2B5EF4-FFF2-40B4-BE49-F238E27FC236}">
                <a16:creationId xmlns:a16="http://schemas.microsoft.com/office/drawing/2014/main" id="{D3AF238A-95BC-E2CC-D5FF-C9F862A10651}"/>
              </a:ext>
            </a:extLst>
          </p:cNvPr>
          <p:cNvSpPr>
            <a:spLocks/>
          </p:cNvSpPr>
          <p:nvPr/>
        </p:nvSpPr>
        <p:spPr bwMode="auto">
          <a:xfrm>
            <a:off x="4438650" y="1844675"/>
            <a:ext cx="201613" cy="622300"/>
          </a:xfrm>
          <a:prstGeom prst="rightBrace">
            <a:avLst>
              <a:gd name="adj1" fmla="val 49800"/>
              <a:gd name="adj2" fmla="val 50000"/>
            </a:avLst>
          </a:prstGeom>
          <a:noFill/>
          <a:ln w="9525">
            <a:solidFill>
              <a:srgbClr val="44546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66" name="Google Shape;163;g319b2ffc458_0_6">
            <a:extLst>
              <a:ext uri="{FF2B5EF4-FFF2-40B4-BE49-F238E27FC236}">
                <a16:creationId xmlns:a16="http://schemas.microsoft.com/office/drawing/2014/main" id="{1FB45449-D1E7-6DC3-27C2-53FC7A4388BC}"/>
              </a:ext>
            </a:extLst>
          </p:cNvPr>
          <p:cNvSpPr>
            <a:spLocks/>
          </p:cNvSpPr>
          <p:nvPr/>
        </p:nvSpPr>
        <p:spPr bwMode="auto">
          <a:xfrm>
            <a:off x="4438650" y="973138"/>
            <a:ext cx="201613" cy="871537"/>
          </a:xfrm>
          <a:prstGeom prst="rightBrace">
            <a:avLst>
              <a:gd name="adj1" fmla="val 49813"/>
              <a:gd name="adj2" fmla="val 50000"/>
            </a:avLst>
          </a:prstGeom>
          <a:noFill/>
          <a:ln w="9525">
            <a:solidFill>
              <a:srgbClr val="44546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67" name="Google Shape;164;g319b2ffc458_0_6">
            <a:extLst>
              <a:ext uri="{FF2B5EF4-FFF2-40B4-BE49-F238E27FC236}">
                <a16:creationId xmlns:a16="http://schemas.microsoft.com/office/drawing/2014/main" id="{1AB55989-39EE-FE75-10B4-F33736E5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995613"/>
            <a:ext cx="33480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</a:pPr>
            <a:r>
              <a:rPr lang="en-US" altLang="it-IT" sz="10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SUDDIVISIONE PERCENTUALE </a:t>
            </a:r>
            <a:r>
              <a:rPr lang="en-US" altLang="it-IT" sz="1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FER PER FONTE, 2023</a:t>
            </a:r>
            <a:endParaRPr lang="it-IT" altLang="it-IT" sz="7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it-IT" altLang="it-IT" sz="21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3568" name="Google Shape;165;g319b2ffc458_0_6">
            <a:extLst>
              <a:ext uri="{FF2B5EF4-FFF2-40B4-BE49-F238E27FC236}">
                <a16:creationId xmlns:a16="http://schemas.microsoft.com/office/drawing/2014/main" id="{A3108061-76E0-0A75-8AC1-540A010A737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6827" r="13445" b="16313"/>
          <a:stretch>
            <a:fillRect/>
          </a:stretch>
        </p:blipFill>
        <p:spPr bwMode="auto">
          <a:xfrm>
            <a:off x="6754813" y="2003425"/>
            <a:ext cx="6127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Google Shape;166;g319b2ffc458_0_6">
            <a:extLst>
              <a:ext uri="{FF2B5EF4-FFF2-40B4-BE49-F238E27FC236}">
                <a16:creationId xmlns:a16="http://schemas.microsoft.com/office/drawing/2014/main" id="{87ABAF61-9E42-CB42-7951-12F004223F2F}"/>
              </a:ext>
            </a:extLst>
          </p:cNvPr>
          <p:cNvSpPr txBox="1"/>
          <p:nvPr/>
        </p:nvSpPr>
        <p:spPr>
          <a:xfrm>
            <a:off x="5451900" y="2439000"/>
            <a:ext cx="3288900" cy="457500"/>
          </a:xfrm>
          <a:prstGeom prst="rect">
            <a:avLst/>
          </a:prstGeom>
          <a:solidFill>
            <a:srgbClr val="FBCCAC"/>
          </a:solidFill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Ottobre 2024*: 4.563 </a:t>
            </a:r>
            <a:r>
              <a:rPr lang="en-US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MWe </a:t>
            </a:r>
            <a:r>
              <a:rPr lang="en-US" sz="12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1" kern="0">
                <a:solidFill>
                  <a:schemeClr val="lt1"/>
                </a:solidFill>
                <a:highlight>
                  <a:srgbClr val="009949"/>
                </a:highlight>
                <a:latin typeface="Calibri"/>
                <a:ea typeface="Calibri"/>
                <a:cs typeface="Calibri"/>
                <a:sym typeface="Calibri"/>
              </a:rPr>
              <a:t>+ 10 % </a:t>
            </a:r>
            <a:r>
              <a:rPr lang="en-US" sz="12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 2023)</a:t>
            </a:r>
            <a:endParaRPr sz="1200" b="1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sz="9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dati  consistenza impianti (fonte Gaudì)</a:t>
            </a:r>
            <a:endParaRPr sz="9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1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0203cc56e2_1_8"/>
          <p:cNvSpPr txBox="1"/>
          <p:nvPr/>
        </p:nvSpPr>
        <p:spPr>
          <a:xfrm>
            <a:off x="270850" y="2133575"/>
            <a:ext cx="8596200" cy="955200"/>
          </a:xfrm>
          <a:prstGeom prst="rect">
            <a:avLst/>
          </a:prstGeom>
          <a:solidFill>
            <a:srgbClr val="FDEC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Fonti in RER e focus FV</a:t>
            </a:r>
            <a:endParaRPr sz="2000" b="1" u="sng">
              <a:solidFill>
                <a:srgbClr val="44546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300f851c77b_0_394" title="Grafico"/>
          <p:cNvPicPr preferRelativeResize="0"/>
          <p:nvPr/>
        </p:nvPicPr>
        <p:blipFill rotWithShape="1">
          <a:blip r:embed="rId3">
            <a:alphaModFix/>
          </a:blip>
          <a:srcRect l="20371" t="11824" r="17953"/>
          <a:stretch/>
        </p:blipFill>
        <p:spPr>
          <a:xfrm>
            <a:off x="5658800" y="2161900"/>
            <a:ext cx="3187526" cy="28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00f851c77b_0_394"/>
          <p:cNvPicPr preferRelativeResize="0"/>
          <p:nvPr/>
        </p:nvPicPr>
        <p:blipFill rotWithShape="1">
          <a:blip r:embed="rId4">
            <a:alphaModFix/>
          </a:blip>
          <a:srcRect t="12480"/>
          <a:stretch/>
        </p:blipFill>
        <p:spPr>
          <a:xfrm>
            <a:off x="152400" y="824775"/>
            <a:ext cx="5658625" cy="416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300f851c77b_0_394"/>
          <p:cNvSpPr txBox="1"/>
          <p:nvPr/>
        </p:nvSpPr>
        <p:spPr>
          <a:xfrm>
            <a:off x="214225" y="144600"/>
            <a:ext cx="82269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</a:ext>
                </a:extLst>
              </a:rPr>
              <a:t>Fotovoltaico: distribuzione p</a:t>
            </a: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4"/>
                  </a:ext>
                </a:extLst>
              </a:rPr>
              <a:t>ercentuale </a:t>
            </a:r>
            <a:r>
              <a:rPr lang="en-US" sz="1800" b="1" i="0" u="none" strike="noStrike" cap="none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5"/>
                  </a:ext>
                </a:extLst>
              </a:rPr>
              <a:t>dei pannelli per collocazione </a:t>
            </a:r>
            <a:r>
              <a:rPr lang="en-US" sz="1800" b="0" i="0" u="none" strike="noStrike" cap="none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6"/>
                  </a:ext>
                </a:extLst>
              </a:rPr>
              <a:t>nelle regioni a fine 2023  sulla base della </a:t>
            </a:r>
            <a:r>
              <a:rPr lang="en-US" sz="1800" b="1" i="0" u="sng" strike="noStrike" cap="none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7"/>
                  </a:ext>
                </a:extLst>
              </a:rPr>
              <a:t>potenza installata</a:t>
            </a:r>
            <a:r>
              <a:rPr lang="en-US" sz="1800" b="0" i="0" u="none" strike="noStrike" cap="none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</a:ext>
                </a:extLst>
              </a:rPr>
              <a:t> </a:t>
            </a:r>
            <a:r>
              <a:rPr lang="en-US" sz="1400" b="0" i="0" u="none" strike="noStrike" cap="none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9"/>
                  </a:ext>
                </a:extLst>
              </a:rPr>
              <a:t>(GSE 2023)</a:t>
            </a:r>
            <a:endParaRPr sz="1800" b="0" i="0" u="none" strike="noStrike" cap="none">
              <a:solidFill>
                <a:srgbClr val="44546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6" name="Google Shape;376;g300f851c77b_0_394"/>
          <p:cNvSpPr/>
          <p:nvPr/>
        </p:nvSpPr>
        <p:spPr>
          <a:xfrm>
            <a:off x="229675" y="1593900"/>
            <a:ext cx="5276100" cy="1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300f851c77b_0_394"/>
          <p:cNvSpPr/>
          <p:nvPr/>
        </p:nvSpPr>
        <p:spPr>
          <a:xfrm>
            <a:off x="5811025" y="1002200"/>
            <a:ext cx="2405700" cy="731700"/>
          </a:xfrm>
          <a:prstGeom prst="wedgeRoundRectCallout">
            <a:avLst>
              <a:gd name="adj1" fmla="val -5202"/>
              <a:gd name="adj2" fmla="val 115016"/>
              <a:gd name="adj3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0"/>
                  </a:ext>
                </a:extLst>
              </a:rPr>
              <a:t>3.0</a:t>
            </a: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MW </a:t>
            </a:r>
            <a:r>
              <a:rPr lang="en-US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FV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potenza installata totale (Terna anno 2023)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300f851c77b_0_394"/>
          <p:cNvSpPr txBox="1"/>
          <p:nvPr/>
        </p:nvSpPr>
        <p:spPr>
          <a:xfrm>
            <a:off x="7187325" y="2684875"/>
            <a:ext cx="11538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</a:rPr>
              <a:t>757,5 MW (25%)</a:t>
            </a:r>
            <a:endParaRPr sz="11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dfcfd4ed35_1_12"/>
          <p:cNvSpPr txBox="1"/>
          <p:nvPr/>
        </p:nvSpPr>
        <p:spPr>
          <a:xfrm>
            <a:off x="114400" y="806200"/>
            <a:ext cx="42483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Stima GSE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g2dfcfd4ed35_1_12"/>
          <p:cNvPicPr preferRelativeResize="0"/>
          <p:nvPr/>
        </p:nvPicPr>
        <p:blipFill rotWithShape="1">
          <a:blip r:embed="rId3">
            <a:alphaModFix amt="58000"/>
          </a:blip>
          <a:srcRect l="556" b="51872"/>
          <a:stretch/>
        </p:blipFill>
        <p:spPr>
          <a:xfrm>
            <a:off x="0" y="2644950"/>
            <a:ext cx="9177173" cy="24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dfcfd4ed35_1_12"/>
          <p:cNvSpPr txBox="1"/>
          <p:nvPr/>
        </p:nvSpPr>
        <p:spPr>
          <a:xfrm>
            <a:off x="200650" y="52225"/>
            <a:ext cx="7829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1" i="0" u="none" strike="noStrike" cap="none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Fotovoltaico </a:t>
            </a: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terra</a:t>
            </a:r>
            <a:r>
              <a:rPr lang="en-US" sz="1800" b="1" i="0" u="none" strike="noStrike" cap="none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800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valutazione sull’occupazione di suolo</a:t>
            </a:r>
            <a:endParaRPr sz="1800" i="0" u="none" strike="noStrike" cap="none">
              <a:solidFill>
                <a:srgbClr val="EC8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(stime GSE e Arpae)</a:t>
            </a:r>
            <a:endParaRPr>
              <a:solidFill>
                <a:srgbClr val="EC8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g2dfcfd4ed35_1_12"/>
          <p:cNvSpPr/>
          <p:nvPr/>
        </p:nvSpPr>
        <p:spPr>
          <a:xfrm>
            <a:off x="190600" y="1291675"/>
            <a:ext cx="4248300" cy="2434200"/>
          </a:xfrm>
          <a:prstGeom prst="roundRect">
            <a:avLst>
              <a:gd name="adj" fmla="val 16667"/>
            </a:avLst>
          </a:prstGeom>
          <a:solidFill>
            <a:srgbClr val="FFFFF4"/>
          </a:solidFill>
          <a:ln w="190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Sup. tot. ER     = </a:t>
            </a:r>
            <a:r>
              <a:rPr lang="en-US" sz="180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2.251.000	</a:t>
            </a:r>
            <a:r>
              <a:rPr lang="en-US" sz="140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1800">
              <a:solidFill>
                <a:srgbClr val="D8D8D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4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SAU ER 	      = 	</a:t>
            </a:r>
            <a:r>
              <a:rPr lang="en-US" sz="18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1.045.000	</a:t>
            </a:r>
            <a:r>
              <a:rPr lang="en-US" sz="14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1400" b="1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400" b="1" i="0" u="none" strike="noStrike" cap="none">
                <a:solidFill>
                  <a:srgbClr val="F91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1 % SAU ER      =       </a:t>
            </a:r>
            <a:r>
              <a:rPr lang="en-US" sz="1800" b="1" i="0" u="none" strike="noStrike" cap="none">
                <a:solidFill>
                  <a:srgbClr val="F91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10.450</a:t>
            </a:r>
            <a:r>
              <a:rPr lang="en-US" sz="1400" b="1" i="0" u="none" strike="noStrike" cap="none">
                <a:solidFill>
                  <a:srgbClr val="F91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</a:t>
            </a:r>
            <a:endParaRPr sz="1400" b="1" i="0" u="none" strike="noStrike" cap="none">
              <a:solidFill>
                <a:srgbClr val="F91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b="1" i="0" u="none" strike="noStrike" cap="none">
              <a:solidFill>
                <a:srgbClr val="F91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Stima GSE</a:t>
            </a:r>
            <a:r>
              <a:rPr lang="en-US" sz="14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sup.</a:t>
            </a:r>
            <a:r>
              <a:rPr lang="en-US" sz="140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FV a terra</a:t>
            </a:r>
            <a:r>
              <a:rPr lang="en-US" sz="10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-US" sz="14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</a:t>
            </a:r>
            <a:r>
              <a:rPr lang="en-US" sz="18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lang="en-US" sz="1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>
                <a:solidFill>
                  <a:srgbClr val="333333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1.351</a:t>
            </a:r>
            <a:r>
              <a:rPr lang="en-US" sz="1800" b="1" i="0" u="none" strike="noStrike" cap="none">
                <a:solidFill>
                  <a:srgbClr val="333333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1"/>
                  </a:ext>
                </a:extLst>
              </a:rPr>
              <a:t> </a:t>
            </a:r>
            <a:r>
              <a:rPr lang="en-US" sz="1400" b="1" i="0" u="none" strike="noStrike" cap="none">
                <a:solidFill>
                  <a:srgbClr val="333333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2"/>
                  </a:ext>
                </a:extLst>
              </a:rPr>
              <a:t>ha</a:t>
            </a:r>
            <a:endParaRPr sz="1400" b="1" i="0" u="none" strike="noStrike" cap="none">
              <a:solidFill>
                <a:srgbClr val="333333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3"/>
                </a:ext>
              </a:extLst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4"/>
                  </a:ext>
                </a:extLst>
              </a:rPr>
              <a:t>        </a:t>
            </a:r>
            <a:r>
              <a:rPr lang="en-US" sz="140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5"/>
                  </a:ext>
                </a:extLst>
              </a:rPr>
              <a:t>=           0,13 % SAU</a:t>
            </a:r>
            <a:endParaRPr sz="1400" b="0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6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7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7"/>
                  </a:ext>
                </a:extLst>
              </a:rPr>
              <a:t>*</a:t>
            </a:r>
            <a:r>
              <a:rPr lang="en-US" sz="7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8"/>
                  </a:ext>
                </a:extLst>
              </a:rPr>
              <a:t>dato GSE 2023  di 1,78 ha/MW</a:t>
            </a:r>
            <a:r>
              <a:rPr lang="en-US" sz="7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(0,58  MW/ha)</a:t>
            </a:r>
            <a:endParaRPr sz="700"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g2dfcfd4ed35_1_12"/>
          <p:cNvSpPr txBox="1"/>
          <p:nvPr/>
        </p:nvSpPr>
        <p:spPr>
          <a:xfrm>
            <a:off x="4776925" y="820475"/>
            <a:ext cx="42483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Stima ARPAE basata su fotointerpretazione immagini satellitari per rilevazione consumo suolo 2022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9" name="Google Shape;389;g2dfcfd4ed35_1_12"/>
          <p:cNvPicPr preferRelativeResize="0"/>
          <p:nvPr/>
        </p:nvPicPr>
        <p:blipFill rotWithShape="1">
          <a:blip r:embed="rId4">
            <a:alphaModFix/>
          </a:blip>
          <a:srcRect l="-3110" r="12431"/>
          <a:stretch/>
        </p:blipFill>
        <p:spPr>
          <a:xfrm>
            <a:off x="6958025" y="3454150"/>
            <a:ext cx="2219601" cy="168935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2dfcfd4ed35_1_12"/>
          <p:cNvSpPr/>
          <p:nvPr/>
        </p:nvSpPr>
        <p:spPr>
          <a:xfrm>
            <a:off x="4700725" y="1311700"/>
            <a:ext cx="4248300" cy="2434200"/>
          </a:xfrm>
          <a:prstGeom prst="roundRect">
            <a:avLst>
              <a:gd name="adj" fmla="val 16667"/>
            </a:avLst>
          </a:prstGeom>
          <a:solidFill>
            <a:srgbClr val="FFFFF4"/>
          </a:solidFill>
          <a:ln w="190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Stima </a:t>
            </a:r>
            <a:r>
              <a:rPr lang="en-US" sz="14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sup.</a:t>
            </a:r>
            <a:r>
              <a:rPr lang="en-US" sz="140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FV </a:t>
            </a:r>
            <a:r>
              <a:rPr lang="en-US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area agricola 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(ultima carta uso del suolo RER con sovrapposizione del perimetro degli impianti da immagini satellitari)</a:t>
            </a: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en-US" sz="14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r>
              <a:rPr lang="en-US" sz="18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>
                <a:solidFill>
                  <a:srgbClr val="333333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1.500 ha </a:t>
            </a:r>
            <a:endParaRPr sz="1800" b="1">
              <a:solidFill>
                <a:srgbClr val="333333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9"/>
                  </a:ext>
                </a:extLst>
              </a:rPr>
              <a:t>=   0,14 % SAU</a:t>
            </a:r>
            <a:endParaRPr sz="700"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1" name="Google Shape;391;g2dfcfd4ed35_1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932113" y="3041737"/>
            <a:ext cx="1870374" cy="233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2d3446098b8_4_12"/>
          <p:cNvPicPr preferRelativeResize="0"/>
          <p:nvPr/>
        </p:nvPicPr>
        <p:blipFill rotWithShape="1">
          <a:blip r:embed="rId3">
            <a:alphaModFix amt="58000"/>
          </a:blip>
          <a:srcRect l="357" t="38364" r="347" b="13811"/>
          <a:stretch/>
        </p:blipFill>
        <p:spPr>
          <a:xfrm>
            <a:off x="-16600" y="1936050"/>
            <a:ext cx="9177200" cy="32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2d3446098b8_4_12"/>
          <p:cNvSpPr/>
          <p:nvPr/>
        </p:nvSpPr>
        <p:spPr>
          <a:xfrm>
            <a:off x="126700" y="809688"/>
            <a:ext cx="4248300" cy="2434200"/>
          </a:xfrm>
          <a:prstGeom prst="roundRect">
            <a:avLst>
              <a:gd name="adj" fmla="val 16667"/>
            </a:avLst>
          </a:prstGeom>
          <a:solidFill>
            <a:srgbClr val="FFFFF4"/>
          </a:solidFill>
          <a:ln w="190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Impianti FV su tetto in </a:t>
            </a:r>
            <a:r>
              <a:rPr lang="en-US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0"/>
                  </a:ext>
                </a:extLst>
              </a:rPr>
              <a:t>BT &lt; a 20 kW</a:t>
            </a:r>
            <a:r>
              <a:rPr lang="en-US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soggetti a edilizia libera:(ipotesi residenziale + parte di terziario, dati T.E.R.R.A / Terna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1"/>
                  </a:ext>
                </a:extLst>
              </a:rPr>
              <a:t>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highlight>
                  <a:srgbClr val="FFFF0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1,3 GW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circa 60 % 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 potenza complessiva degli impianti FV su coperture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g2d3446098b8_4_12"/>
          <p:cNvSpPr txBox="1"/>
          <p:nvPr/>
        </p:nvSpPr>
        <p:spPr>
          <a:xfrm>
            <a:off x="200650" y="54050"/>
            <a:ext cx="7829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1" i="0" u="none" strike="noStrike" cap="none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Fotovoltaico</a:t>
            </a: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 tetto in BT &lt; 20 kW: </a:t>
            </a:r>
            <a:r>
              <a:rPr lang="en-US" sz="1800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potenza installata al 31/07/2024 </a:t>
            </a:r>
            <a:r>
              <a:rPr lang="en-US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(stima T.E.R.R.A / Terna)</a:t>
            </a:r>
            <a:endParaRPr>
              <a:solidFill>
                <a:srgbClr val="EC8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bbd15e473e_0_15"/>
          <p:cNvSpPr txBox="1">
            <a:spLocks noGrp="1"/>
          </p:cNvSpPr>
          <p:nvPr>
            <p:ph type="title" idx="4294967295"/>
          </p:nvPr>
        </p:nvSpPr>
        <p:spPr>
          <a:xfrm>
            <a:off x="281175" y="2133575"/>
            <a:ext cx="8584200" cy="955200"/>
          </a:xfrm>
          <a:prstGeom prst="rect">
            <a:avLst/>
          </a:prstGeom>
          <a:solidFill>
            <a:srgbClr val="FDEC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DOVE DOBBIAMO ANDARE</a:t>
            </a:r>
            <a:endParaRPr sz="2000" b="1" u="sng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b52a744ec_0_1"/>
          <p:cNvSpPr txBox="1">
            <a:spLocks noGrp="1"/>
          </p:cNvSpPr>
          <p:nvPr>
            <p:ph type="title" idx="4294967295"/>
          </p:nvPr>
        </p:nvSpPr>
        <p:spPr>
          <a:xfrm>
            <a:off x="374400" y="64300"/>
            <a:ext cx="7698000" cy="5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800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Obiettivo di </a:t>
            </a: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potenza rinnovabile</a:t>
            </a:r>
            <a:r>
              <a:rPr lang="en-US" sz="1800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 </a:t>
            </a: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l’Emilia-Romagna</a:t>
            </a:r>
            <a:r>
              <a:rPr lang="en-US" sz="1800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rgbClr val="EC8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800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DM </a:t>
            </a: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“Aree </a:t>
            </a: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</a:ext>
                </a:extLst>
              </a:rPr>
              <a:t>Idonee</a:t>
            </a:r>
            <a:r>
              <a:rPr lang="en-US" sz="18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lang="en-US" sz="1900" b="1">
                <a:solidFill>
                  <a:srgbClr val="EC8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1" u="sng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g31b52a744ec_0_1"/>
          <p:cNvSpPr/>
          <p:nvPr/>
        </p:nvSpPr>
        <p:spPr>
          <a:xfrm>
            <a:off x="5429300" y="1079375"/>
            <a:ext cx="3144300" cy="2237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 2030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la RER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biettivo di potenza aggiuntiva FER, rispetto al 1°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gennaio 2021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è pari a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6,330</a:t>
            </a: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GW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fonti rinnovabili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(considerando gli </a:t>
            </a:r>
            <a:r>
              <a:rPr lang="en-US" sz="11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impianti di nuova costruzione/interventi di rifacimento,  integrale ricostruzione, potenziamento o riattivazione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31/12/2020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potenza FER installata è di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3"/>
                  </a:ext>
                </a:extLst>
              </a:rPr>
              <a:t>3,260 GW</a:t>
            </a: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1b52a744ec_0_1"/>
          <p:cNvSpPr/>
          <p:nvPr/>
        </p:nvSpPr>
        <p:spPr>
          <a:xfrm>
            <a:off x="5316950" y="3219775"/>
            <a:ext cx="3826800" cy="192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C8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</a:ext>
                </a:extLst>
              </a:rPr>
              <a:t>ncrement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</a:ext>
                </a:extLst>
              </a:rPr>
              <a:t>i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</a:ext>
                </a:extLst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</a:ext>
                </a:extLst>
              </a:rPr>
              <a:t>annuali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</a:ext>
                </a:extLst>
              </a:rPr>
              <a:t> 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</a:ext>
                </a:extLst>
              </a:rPr>
              <a:t>di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</a:ext>
                </a:extLst>
              </a:rPr>
              <a:t>potenza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</a:ext>
                </a:extLst>
              </a:rPr>
              <a:t> FER </a:t>
            </a:r>
            <a:r>
              <a:rPr lang="en-US" sz="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</a:ext>
                </a:extLst>
              </a:rPr>
              <a:t>(</a:t>
            </a:r>
            <a:r>
              <a:rPr lang="en-US" sz="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</a:ext>
                </a:extLst>
              </a:rPr>
              <a:t>fonte</a:t>
            </a:r>
            <a:r>
              <a:rPr lang="en-US" sz="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</a:ext>
                </a:extLst>
              </a:rPr>
              <a:t> Terna/</a:t>
            </a:r>
            <a:r>
              <a:rPr lang="en-US" sz="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</a:ext>
                </a:extLst>
              </a:rPr>
              <a:t>gaudì</a:t>
            </a:r>
            <a:r>
              <a:rPr lang="en-US" sz="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</a:ext>
                </a:extLst>
              </a:rPr>
              <a:t>,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netto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pompaggio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dell’idroelettrico</a:t>
            </a:r>
            <a:r>
              <a:rPr lang="en-US" sz="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8"/>
                  </a:ext>
                </a:extLst>
              </a:rPr>
              <a:t>):</a:t>
            </a:r>
            <a:endParaRPr sz="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9"/>
                </a:ext>
              </a:extLs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0"/>
                </a:ext>
              </a:extLst>
            </a:endParaRPr>
          </a:p>
          <a:p>
            <a:pPr marL="68580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1"/>
                  </a:ext>
                </a:extLst>
              </a:rPr>
              <a:t>2021 vs 2020:  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</a:ext>
                </a:extLst>
              </a:rPr>
              <a:t>+ 10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</a:ext>
                </a:extLst>
              </a:rPr>
              <a:t>6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4"/>
                  </a:ext>
                </a:extLst>
              </a:rPr>
              <a:t> MW 		 </a:t>
            </a:r>
            <a:endParaRPr sz="1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5"/>
                </a:ext>
              </a:extLst>
            </a:endParaRPr>
          </a:p>
          <a:p>
            <a:pPr marL="68580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6"/>
                  </a:ext>
                </a:extLst>
              </a:rPr>
              <a:t>2022 vs 2021:  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7"/>
                  </a:ext>
                </a:extLst>
              </a:rPr>
              <a:t>+ 2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8"/>
                  </a:ext>
                </a:extLst>
              </a:rPr>
              <a:t>45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9"/>
                  </a:ext>
                </a:extLst>
              </a:rPr>
              <a:t> MW                         </a:t>
            </a: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0"/>
                </a:ext>
              </a:extLst>
            </a:endParaRPr>
          </a:p>
          <a:p>
            <a:pPr marL="68580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1"/>
                  </a:ext>
                </a:extLst>
              </a:rPr>
              <a:t>2023 vs 2022: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2"/>
                  </a:ext>
                </a:extLst>
              </a:rPr>
              <a:t> + 519 MW	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3"/>
                  </a:ext>
                </a:extLst>
              </a:rPr>
              <a:t>	 </a:t>
            </a:r>
            <a:endParaRPr sz="1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4"/>
                </a:ext>
              </a:extLst>
            </a:endParaRPr>
          </a:p>
          <a:p>
            <a:pPr marL="6858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➢"/>
            </a:pPr>
            <a:r>
              <a:rPr lang="en-US" sz="1500" dirty="0" err="1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5"/>
                  </a:ext>
                </a:extLst>
              </a:rPr>
              <a:t>Gennaio-Ottobre</a:t>
            </a:r>
            <a:r>
              <a:rPr lang="en-US" sz="1500" dirty="0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5"/>
                  </a:ext>
                </a:extLst>
              </a:rPr>
              <a:t> 2024: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6"/>
                  </a:ext>
                </a:extLst>
              </a:rPr>
              <a:t>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7"/>
                  </a:ext>
                </a:extLst>
              </a:rPr>
              <a:t>circa</a:t>
            </a:r>
            <a:r>
              <a:rPr lang="en-US" sz="1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8"/>
                  </a:ext>
                </a:extLst>
              </a:rPr>
              <a:t> +480 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9"/>
                  </a:ext>
                </a:extLst>
              </a:rPr>
              <a:t>MW</a:t>
            </a:r>
            <a:r>
              <a:rPr lang="en-US" sz="1100" b="1" i="0" u="none" strike="noStrike" cap="none" dirty="0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0"/>
                  </a:ext>
                </a:extLst>
              </a:rPr>
              <a:t>*</a:t>
            </a:r>
            <a:endParaRPr sz="1100" b="1" dirty="0">
              <a:solidFill>
                <a:srgbClr val="F91F00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1"/>
                </a:ext>
              </a:extLs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2"/>
                  </a:ext>
                </a:extLst>
              </a:rPr>
              <a:t>TOT. circa </a:t>
            </a:r>
            <a:r>
              <a:rPr lang="en-US" sz="1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3"/>
                  </a:ext>
                </a:extLst>
              </a:rPr>
              <a:t>1,3 GW</a:t>
            </a:r>
            <a:r>
              <a:rPr lang="en-US" sz="1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4"/>
                  </a:ext>
                </a:extLst>
              </a:rPr>
              <a:t> </a:t>
            </a: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5"/>
                  </a:ext>
                </a:extLst>
              </a:rPr>
              <a:t>da </a:t>
            </a:r>
            <a:r>
              <a:rPr lang="en-US" sz="1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5"/>
                  </a:ext>
                </a:extLst>
              </a:rPr>
              <a:t>Gennaio</a:t>
            </a: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5"/>
                  </a:ext>
                </a:extLst>
              </a:rPr>
              <a:t> 2021 - Agosto 2024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6"/>
                  </a:ext>
                </a:extLst>
              </a:rPr>
              <a:t> </a:t>
            </a: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7"/>
                </a:ext>
              </a:extLs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</a:ext>
                </a:extLst>
              </a:rPr>
              <a:t>*</a:t>
            </a:r>
            <a:r>
              <a:rPr lang="en-US" sz="900" b="1" dirty="0" err="1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</a:ext>
                </a:extLst>
              </a:rPr>
              <a:t>dati</a:t>
            </a:r>
            <a:r>
              <a:rPr lang="en-US" sz="900" b="1" dirty="0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</a:ext>
                </a:extLst>
              </a:rPr>
              <a:t> </a:t>
            </a:r>
            <a:r>
              <a:rPr lang="en-US" sz="900" b="1" dirty="0" err="1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</a:ext>
                </a:extLst>
              </a:rPr>
              <a:t>preliminari</a:t>
            </a:r>
            <a:r>
              <a:rPr lang="en-US" sz="900" b="1" dirty="0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</a:ext>
                </a:extLst>
              </a:rPr>
              <a:t> (</a:t>
            </a:r>
            <a:r>
              <a:rPr lang="en-US" sz="900" b="1" dirty="0" err="1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</a:ext>
                </a:extLst>
              </a:rPr>
              <a:t>fonte</a:t>
            </a:r>
            <a:r>
              <a:rPr lang="en-US" sz="900" b="1" dirty="0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</a:ext>
                </a:extLst>
              </a:rPr>
              <a:t> Terna/</a:t>
            </a:r>
            <a:r>
              <a:rPr lang="en-US" sz="900" b="1" dirty="0" err="1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</a:ext>
                </a:extLst>
              </a:rPr>
              <a:t>Gaudì</a:t>
            </a:r>
            <a:r>
              <a:rPr lang="en-US" sz="900" b="1" dirty="0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</a:ext>
                </a:extLst>
              </a:rPr>
              <a:t>)</a:t>
            </a:r>
            <a:r>
              <a:rPr lang="en-US" sz="900" b="1" dirty="0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</a:rPr>
              <a:t> SOLO NUOVE INSTALLAZIONI</a:t>
            </a:r>
            <a:endParaRPr sz="800" b="1" i="0" u="none" strike="noStrike" cap="none" dirty="0">
              <a:solidFill>
                <a:srgbClr val="F91F00"/>
              </a:solidFill>
              <a:highlight>
                <a:srgbClr val="FFFF02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31b52a744ec_0_1" title="Grafico"/>
          <p:cNvPicPr preferRelativeResize="0"/>
          <p:nvPr/>
        </p:nvPicPr>
        <p:blipFill rotWithShape="1">
          <a:blip r:embed="rId3">
            <a:alphaModFix/>
          </a:blip>
          <a:srcRect l="5249" t="9374" r="2012" b="-7432"/>
          <a:stretch/>
        </p:blipFill>
        <p:spPr>
          <a:xfrm>
            <a:off x="143300" y="888375"/>
            <a:ext cx="5173649" cy="3519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1b52a744ec_0_1"/>
          <p:cNvSpPr/>
          <p:nvPr/>
        </p:nvSpPr>
        <p:spPr>
          <a:xfrm>
            <a:off x="4902950" y="783675"/>
            <a:ext cx="1067700" cy="648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1b52a744ec_0_1"/>
          <p:cNvSpPr/>
          <p:nvPr/>
        </p:nvSpPr>
        <p:spPr>
          <a:xfrm>
            <a:off x="1308425" y="4363225"/>
            <a:ext cx="3511800" cy="567600"/>
          </a:xfrm>
          <a:prstGeom prst="roundRect">
            <a:avLst>
              <a:gd name="adj" fmla="val 16667"/>
            </a:avLst>
          </a:prstGeom>
          <a:solidFill>
            <a:srgbClr val="FFF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L’intervallo di tempo medio intercorso tra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autorizzazione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installazione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stimato essere corrispondente a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9"/>
                  </a:ext>
                </a:extLst>
              </a:rPr>
              <a:t>circa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0"/>
                  </a:ext>
                </a:extLst>
              </a:rPr>
              <a:t>3 anni</a:t>
            </a:r>
            <a:endParaRPr sz="1200">
              <a:solidFill>
                <a:srgbClr val="D8D8D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685</Words>
  <Application>Microsoft Office PowerPoint</Application>
  <PresentationFormat>Presentazione su schermo (16:9)</PresentationFormat>
  <Paragraphs>94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Century Gothic</vt:lpstr>
      <vt:lpstr>Arial Narrow</vt:lpstr>
      <vt:lpstr>Roboto</vt:lpstr>
      <vt:lpstr>Arial</vt:lpstr>
      <vt:lpstr>Calibri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DOVE DOBBIAMO ANDARE</vt:lpstr>
      <vt:lpstr>Obiettivo di potenza rinnovabile per l’Emilia-Romagna  DM “Aree Idonee”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Roberta De Nardo</dc:creator>
  <cp:lastModifiedBy>Leonardo Palumbo</cp:lastModifiedBy>
  <cp:revision>9</cp:revision>
  <dcterms:created xsi:type="dcterms:W3CDTF">2023-05-11T10:54:53Z</dcterms:created>
  <dcterms:modified xsi:type="dcterms:W3CDTF">2025-01-23T10:53:57Z</dcterms:modified>
</cp:coreProperties>
</file>