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17" r:id="rId1"/>
  </p:sldMasterIdLst>
  <p:notesMasterIdLst>
    <p:notesMasterId r:id="rId6"/>
  </p:notesMasterIdLst>
  <p:sldIdLst>
    <p:sldId id="793" r:id="rId2"/>
    <p:sldId id="780" r:id="rId3"/>
    <p:sldId id="794" r:id="rId4"/>
    <p:sldId id="802" r:id="rId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5F"/>
    <a:srgbClr val="000000"/>
    <a:srgbClr val="73D385"/>
    <a:srgbClr val="84D894"/>
    <a:srgbClr val="A9E9A9"/>
    <a:srgbClr val="E5F3D5"/>
    <a:srgbClr val="C4E59F"/>
    <a:srgbClr val="009900"/>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E9614F-0E96-452B-B7D3-C6CB4C9191F2}" v="2" dt="2025-05-07T18:45:06.462"/>
  </p1510:revLst>
</p1510:revInfo>
</file>

<file path=ppt/tableStyles.xml><?xml version="1.0" encoding="utf-8"?>
<a:tblStyleLst xmlns:a="http://schemas.openxmlformats.org/drawingml/2006/main" def="{5C22544A-7EE6-4342-B048-85BDC9FD1C3A}">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A111915-BE36-4E01-A7E5-04B1672EAD32}" styleName="Stile chiaro 2 - Color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Stile chiaro 2 - Color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09" autoAdjust="0"/>
    <p:restoredTop sz="94504"/>
  </p:normalViewPr>
  <p:slideViewPr>
    <p:cSldViewPr snapToGrid="0" snapToObjects="1">
      <p:cViewPr varScale="1">
        <p:scale>
          <a:sx n="117" d="100"/>
          <a:sy n="117" d="100"/>
        </p:scale>
        <p:origin x="174" y="2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88E5DA4-5158-3645-9C1C-D2A4170B6A8C}" type="datetimeFigureOut">
              <a:rPr lang="it-IT" smtClean="0"/>
              <a:t>14/05/2025</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28061B2-3DDE-574C-A16F-BE94B7694E07}" type="slidenum">
              <a:rPr lang="it-IT" smtClean="0"/>
              <a:t>‹N›</a:t>
            </a:fld>
            <a:endParaRPr lang="it-IT"/>
          </a:p>
        </p:txBody>
      </p:sp>
    </p:spTree>
    <p:extLst>
      <p:ext uri="{BB962C8B-B14F-4D97-AF65-F5344CB8AC3E}">
        <p14:creationId xmlns:p14="http://schemas.microsoft.com/office/powerpoint/2010/main" val="2540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8.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UTILITALIA - Vuota">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UTILITALIA - Gradient 04">
    <p:bg>
      <p:bgPr>
        <a:gradFill>
          <a:gsLst>
            <a:gs pos="0">
              <a:schemeClr val="accent2"/>
            </a:gs>
            <a:gs pos="100000">
              <a:schemeClr val="accent4"/>
            </a:gs>
          </a:gsLst>
          <a:path path="circle">
            <a:fillToRect t="100000" r="100000"/>
          </a:path>
        </a:gradFill>
        <a:effectLst/>
      </p:bgPr>
    </p:bg>
    <p:spTree>
      <p:nvGrpSpPr>
        <p:cNvPr id="1" name=""/>
        <p:cNvGrpSpPr/>
        <p:nvPr/>
      </p:nvGrpSpPr>
      <p:grpSpPr>
        <a:xfrm>
          <a:off x="0" y="0"/>
          <a:ext cx="0" cy="0"/>
          <a:chOff x="0" y="0"/>
          <a:chExt cx="0" cy="0"/>
        </a:xfrm>
      </p:grpSpPr>
      <p:sp>
        <p:nvSpPr>
          <p:cNvPr id="50"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alpha val="60000"/>
                  </a:schemeClr>
                </a:solidFill>
                <a:latin typeface="+mn-lt"/>
              </a:defRPr>
            </a:lvl1pPr>
          </a:lstStyle>
          <a:p>
            <a:pPr lvl="0"/>
            <a:r>
              <a:rPr lang="en-US" dirty="0" err="1"/>
              <a:t>Sottotitolo</a:t>
            </a:r>
            <a:endParaRPr lang="en-US" dirty="0"/>
          </a:p>
        </p:txBody>
      </p:sp>
      <p:sp>
        <p:nvSpPr>
          <p:cNvPr id="51"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del </a:t>
            </a:r>
            <a:r>
              <a:rPr lang="en-US" dirty="0" err="1"/>
              <a:t>separatore</a:t>
            </a:r>
            <a:endParaRPr lang="en-US" dirty="0"/>
          </a:p>
        </p:txBody>
      </p:sp>
      <p:pic>
        <p:nvPicPr>
          <p:cNvPr id="2" name="Immagine 1">
            <a:extLst>
              <a:ext uri="{FF2B5EF4-FFF2-40B4-BE49-F238E27FC236}">
                <a16:creationId xmlns:a16="http://schemas.microsoft.com/office/drawing/2014/main" id="{B406027D-9371-5768-16A3-75351E41173E}"/>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TILITALIA - Gradient 05">
    <p:bg>
      <p:bgPr>
        <a:gradFill>
          <a:gsLst>
            <a:gs pos="0">
              <a:schemeClr val="accent4"/>
            </a:gs>
            <a:gs pos="100000">
              <a:schemeClr val="accent5"/>
            </a:gs>
          </a:gsLst>
          <a:lin ang="2400000" scaled="0"/>
        </a:gradFill>
        <a:effectLst/>
      </p:bgPr>
    </p:bg>
    <p:spTree>
      <p:nvGrpSpPr>
        <p:cNvPr id="1" name=""/>
        <p:cNvGrpSpPr/>
        <p:nvPr/>
      </p:nvGrpSpPr>
      <p:grpSpPr>
        <a:xfrm>
          <a:off x="0" y="0"/>
          <a:ext cx="0" cy="0"/>
          <a:chOff x="0" y="0"/>
          <a:chExt cx="0" cy="0"/>
        </a:xfrm>
      </p:grpSpPr>
      <p:sp>
        <p:nvSpPr>
          <p:cNvPr id="50"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alpha val="60000"/>
                  </a:schemeClr>
                </a:solidFill>
                <a:latin typeface="+mn-lt"/>
              </a:defRPr>
            </a:lvl1pPr>
          </a:lstStyle>
          <a:p>
            <a:pPr lvl="0"/>
            <a:r>
              <a:rPr lang="en-US" dirty="0" err="1"/>
              <a:t>Sottotitolo</a:t>
            </a:r>
            <a:endParaRPr lang="en-US" dirty="0"/>
          </a:p>
        </p:txBody>
      </p:sp>
      <p:sp>
        <p:nvSpPr>
          <p:cNvPr id="51"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del </a:t>
            </a:r>
            <a:r>
              <a:rPr lang="en-US" dirty="0" err="1"/>
              <a:t>separatore</a:t>
            </a:r>
            <a:endParaRPr lang="en-US" dirty="0"/>
          </a:p>
        </p:txBody>
      </p:sp>
      <p:pic>
        <p:nvPicPr>
          <p:cNvPr id="2" name="Immagine 1">
            <a:extLst>
              <a:ext uri="{FF2B5EF4-FFF2-40B4-BE49-F238E27FC236}">
                <a16:creationId xmlns:a16="http://schemas.microsoft.com/office/drawing/2014/main" id="{E34433AF-6D21-A31B-BC3C-B1F4C287CBD1}"/>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TILITALIA - Gradient 06">
    <p:bg>
      <p:bgPr>
        <a:gradFill>
          <a:gsLst>
            <a:gs pos="0">
              <a:schemeClr val="accent1"/>
            </a:gs>
            <a:gs pos="0">
              <a:schemeClr val="accent3"/>
            </a:gs>
            <a:gs pos="100000">
              <a:schemeClr val="accent4"/>
            </a:gs>
          </a:gsLst>
          <a:path path="circle">
            <a:fillToRect t="100000" r="100000"/>
          </a:path>
        </a:gradFill>
        <a:effectLst/>
      </p:bgPr>
    </p:bg>
    <p:spTree>
      <p:nvGrpSpPr>
        <p:cNvPr id="1" name=""/>
        <p:cNvGrpSpPr/>
        <p:nvPr/>
      </p:nvGrpSpPr>
      <p:grpSpPr>
        <a:xfrm>
          <a:off x="0" y="0"/>
          <a:ext cx="0" cy="0"/>
          <a:chOff x="0" y="0"/>
          <a:chExt cx="0" cy="0"/>
        </a:xfrm>
      </p:grpSpPr>
      <p:sp>
        <p:nvSpPr>
          <p:cNvPr id="50"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alpha val="60000"/>
                  </a:schemeClr>
                </a:solidFill>
                <a:latin typeface="+mn-lt"/>
              </a:defRPr>
            </a:lvl1pPr>
          </a:lstStyle>
          <a:p>
            <a:pPr lvl="0"/>
            <a:r>
              <a:rPr lang="en-US" dirty="0" err="1"/>
              <a:t>Sottotitolo</a:t>
            </a:r>
            <a:endParaRPr lang="en-US" dirty="0"/>
          </a:p>
        </p:txBody>
      </p:sp>
      <p:sp>
        <p:nvSpPr>
          <p:cNvPr id="51"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del </a:t>
            </a:r>
            <a:r>
              <a:rPr lang="en-US" dirty="0" err="1"/>
              <a:t>separatore</a:t>
            </a:r>
            <a:endParaRPr lang="en-US" dirty="0"/>
          </a:p>
        </p:txBody>
      </p:sp>
      <p:pic>
        <p:nvPicPr>
          <p:cNvPr id="2" name="Immagine 1">
            <a:extLst>
              <a:ext uri="{FF2B5EF4-FFF2-40B4-BE49-F238E27FC236}">
                <a16:creationId xmlns:a16="http://schemas.microsoft.com/office/drawing/2014/main" id="{903A217E-667D-B869-768C-F49B9590F425}"/>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TILITALIA - Gradient 07">
    <p:bg>
      <p:bgPr>
        <a:gradFill>
          <a:gsLst>
            <a:gs pos="0">
              <a:schemeClr val="accent1"/>
            </a:gs>
            <a:gs pos="100000">
              <a:schemeClr val="accent5"/>
            </a:gs>
          </a:gsLst>
          <a:path path="circle">
            <a:fillToRect l="100000" b="100000"/>
          </a:path>
        </a:gradFill>
        <a:effectLst/>
      </p:bgPr>
    </p:bg>
    <p:spTree>
      <p:nvGrpSpPr>
        <p:cNvPr id="1" name=""/>
        <p:cNvGrpSpPr/>
        <p:nvPr/>
      </p:nvGrpSpPr>
      <p:grpSpPr>
        <a:xfrm>
          <a:off x="0" y="0"/>
          <a:ext cx="0" cy="0"/>
          <a:chOff x="0" y="0"/>
          <a:chExt cx="0" cy="0"/>
        </a:xfrm>
      </p:grpSpPr>
      <p:sp>
        <p:nvSpPr>
          <p:cNvPr id="50"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alpha val="60000"/>
                  </a:schemeClr>
                </a:solidFill>
                <a:latin typeface="+mn-lt"/>
              </a:defRPr>
            </a:lvl1pPr>
          </a:lstStyle>
          <a:p>
            <a:pPr lvl="0"/>
            <a:r>
              <a:rPr lang="en-US" dirty="0" err="1"/>
              <a:t>Sottotitolo</a:t>
            </a:r>
            <a:endParaRPr lang="en-US" dirty="0"/>
          </a:p>
        </p:txBody>
      </p:sp>
      <p:sp>
        <p:nvSpPr>
          <p:cNvPr id="51"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del </a:t>
            </a:r>
            <a:r>
              <a:rPr lang="en-US" dirty="0" err="1"/>
              <a:t>separatore</a:t>
            </a:r>
            <a:endParaRPr lang="en-US" dirty="0"/>
          </a:p>
        </p:txBody>
      </p:sp>
      <p:pic>
        <p:nvPicPr>
          <p:cNvPr id="2" name="Immagine 1">
            <a:extLst>
              <a:ext uri="{FF2B5EF4-FFF2-40B4-BE49-F238E27FC236}">
                <a16:creationId xmlns:a16="http://schemas.microsoft.com/office/drawing/2014/main" id="{5D70543C-EDA3-C53B-4110-1F49E9DB129B}"/>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TILITALIA - Gradient 08">
    <p:bg>
      <p:bgPr>
        <a:gradFill>
          <a:gsLst>
            <a:gs pos="0">
              <a:schemeClr val="accent3">
                <a:lumMod val="75000"/>
              </a:schemeClr>
            </a:gs>
            <a:gs pos="100000">
              <a:schemeClr val="accent2">
                <a:lumMod val="75000"/>
              </a:schemeClr>
            </a:gs>
          </a:gsLst>
          <a:path path="circle">
            <a:fillToRect l="100000" t="100000"/>
          </a:path>
        </a:gradFill>
        <a:effectLst/>
      </p:bgPr>
    </p:bg>
    <p:spTree>
      <p:nvGrpSpPr>
        <p:cNvPr id="1" name=""/>
        <p:cNvGrpSpPr/>
        <p:nvPr/>
      </p:nvGrpSpPr>
      <p:grpSpPr>
        <a:xfrm>
          <a:off x="0" y="0"/>
          <a:ext cx="0" cy="0"/>
          <a:chOff x="0" y="0"/>
          <a:chExt cx="0" cy="0"/>
        </a:xfrm>
      </p:grpSpPr>
      <p:sp>
        <p:nvSpPr>
          <p:cNvPr id="50"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alpha val="60000"/>
                  </a:schemeClr>
                </a:solidFill>
                <a:latin typeface="+mn-lt"/>
              </a:defRPr>
            </a:lvl1pPr>
          </a:lstStyle>
          <a:p>
            <a:pPr lvl="0"/>
            <a:r>
              <a:rPr lang="en-US" dirty="0" err="1"/>
              <a:t>Sottotitolo</a:t>
            </a:r>
            <a:endParaRPr lang="en-US" dirty="0"/>
          </a:p>
        </p:txBody>
      </p:sp>
      <p:sp>
        <p:nvSpPr>
          <p:cNvPr id="51"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del </a:t>
            </a:r>
            <a:r>
              <a:rPr lang="en-US" dirty="0" err="1"/>
              <a:t>separatore</a:t>
            </a:r>
            <a:endParaRPr lang="en-US" dirty="0"/>
          </a:p>
        </p:txBody>
      </p:sp>
      <p:pic>
        <p:nvPicPr>
          <p:cNvPr id="2" name="Immagine 1">
            <a:extLst>
              <a:ext uri="{FF2B5EF4-FFF2-40B4-BE49-F238E27FC236}">
                <a16:creationId xmlns:a16="http://schemas.microsoft.com/office/drawing/2014/main" id="{B94CF246-8FC0-7898-D515-A0A2B1318121}"/>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TILITALIA - Back cover">
    <p:bg>
      <p:bgPr>
        <a:gradFill>
          <a:gsLst>
            <a:gs pos="0">
              <a:schemeClr val="accent3">
                <a:lumMod val="75000"/>
              </a:schemeClr>
            </a:gs>
            <a:gs pos="100000">
              <a:schemeClr val="accent2">
                <a:lumMod val="75000"/>
              </a:schemeClr>
            </a:gs>
          </a:gsLst>
          <a:path path="circle">
            <a:fillToRect l="100000" t="100000"/>
          </a:path>
        </a:gradFill>
        <a:effectLst/>
      </p:bgPr>
    </p:bg>
    <p:spTree>
      <p:nvGrpSpPr>
        <p:cNvPr id="1" name=""/>
        <p:cNvGrpSpPr/>
        <p:nvPr/>
      </p:nvGrpSpPr>
      <p:grpSpPr>
        <a:xfrm>
          <a:off x="0" y="0"/>
          <a:ext cx="0" cy="0"/>
          <a:chOff x="0" y="0"/>
          <a:chExt cx="0" cy="0"/>
        </a:xfrm>
      </p:grpSpPr>
      <p:sp>
        <p:nvSpPr>
          <p:cNvPr id="4" name="Rectangle 67">
            <a:extLst>
              <a:ext uri="{FF2B5EF4-FFF2-40B4-BE49-F238E27FC236}">
                <a16:creationId xmlns:a16="http://schemas.microsoft.com/office/drawing/2014/main" id="{41C12A7C-7EB5-4E6B-A0D4-1A561D26A341}"/>
              </a:ext>
            </a:extLst>
          </p:cNvPr>
          <p:cNvSpPr/>
          <p:nvPr/>
        </p:nvSpPr>
        <p:spPr>
          <a:xfrm>
            <a:off x="959652" y="736971"/>
            <a:ext cx="5538603" cy="1294822"/>
          </a:xfrm>
          <a:prstGeom prst="rect">
            <a:avLst/>
          </a:prstGeom>
        </p:spPr>
        <p:txBody>
          <a:bodyPr wrap="square" anchor="t">
            <a:normAutofit/>
          </a:bodyPr>
          <a:lstStyle/>
          <a:p>
            <a:pPr>
              <a:lnSpc>
                <a:spcPct val="70000"/>
              </a:lnSpc>
            </a:pPr>
            <a:r>
              <a:rPr lang="en-US" sz="5400" spc="-250" dirty="0">
                <a:solidFill>
                  <a:schemeClr val="bg1"/>
                </a:solidFill>
                <a:effectLst>
                  <a:outerShdw blurRad="50800" dist="38100" dir="5400000" algn="t" rotWithShape="0">
                    <a:prstClr val="black">
                      <a:alpha val="40000"/>
                    </a:prstClr>
                  </a:outerShdw>
                </a:effectLst>
                <a:latin typeface="+mj-lt"/>
              </a:rPr>
              <a:t>Grazie.</a:t>
            </a:r>
          </a:p>
        </p:txBody>
      </p:sp>
      <p:sp>
        <p:nvSpPr>
          <p:cNvPr id="6" name="Rectangle 67">
            <a:extLst>
              <a:ext uri="{FF2B5EF4-FFF2-40B4-BE49-F238E27FC236}">
                <a16:creationId xmlns:a16="http://schemas.microsoft.com/office/drawing/2014/main" id="{41C12A7C-7EB5-4E6B-A0D4-1A561D26A341}"/>
              </a:ext>
            </a:extLst>
          </p:cNvPr>
          <p:cNvSpPr/>
          <p:nvPr userDrawn="1"/>
        </p:nvSpPr>
        <p:spPr>
          <a:xfrm>
            <a:off x="959652" y="736971"/>
            <a:ext cx="5538603" cy="1294822"/>
          </a:xfrm>
          <a:prstGeom prst="rect">
            <a:avLst/>
          </a:prstGeom>
        </p:spPr>
        <p:txBody>
          <a:bodyPr wrap="square" anchor="t">
            <a:normAutofit/>
          </a:bodyPr>
          <a:lstStyle/>
          <a:p>
            <a:pPr>
              <a:lnSpc>
                <a:spcPct val="70000"/>
              </a:lnSpc>
            </a:pPr>
            <a:r>
              <a:rPr lang="en-US" sz="5400" spc="-250" dirty="0">
                <a:solidFill>
                  <a:schemeClr val="bg1"/>
                </a:solidFill>
                <a:effectLst>
                  <a:outerShdw blurRad="50800" dist="38100" dir="5400000" algn="t" rotWithShape="0">
                    <a:prstClr val="black">
                      <a:alpha val="40000"/>
                    </a:prstClr>
                  </a:outerShdw>
                </a:effectLst>
                <a:latin typeface="+mj-lt"/>
              </a:rPr>
              <a:t>Grazie.</a:t>
            </a:r>
          </a:p>
        </p:txBody>
      </p:sp>
      <p:pic>
        <p:nvPicPr>
          <p:cNvPr id="2" name="Immagine 1">
            <a:extLst>
              <a:ext uri="{FF2B5EF4-FFF2-40B4-BE49-F238E27FC236}">
                <a16:creationId xmlns:a16="http://schemas.microsoft.com/office/drawing/2014/main" id="{BE55F7F0-584F-CCA3-11B4-910893CCC6DE}"/>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2" presetClass="entr" presetSubtype="8" decel="10000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750" fill="hold"/>
                                        <p:tgtEl>
                                          <p:spTgt spid="6"/>
                                        </p:tgtEl>
                                        <p:attrNameLst>
                                          <p:attrName>ppt_x</p:attrName>
                                        </p:attrNameLst>
                                      </p:cBhvr>
                                      <p:tavLst>
                                        <p:tav tm="0">
                                          <p:val>
                                            <p:strVal val="0-#ppt_w/2"/>
                                          </p:val>
                                        </p:tav>
                                        <p:tav tm="100000">
                                          <p:val>
                                            <p:strVal val="#ppt_x"/>
                                          </p:val>
                                        </p:tav>
                                      </p:tavLst>
                                    </p:anim>
                                    <p:anim calcmode="lin" valueType="num">
                                      <p:cBhvr additive="base">
                                        <p:cTn id="13" dur="75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UTILITALIA-Cover 1">
    <p:spTree>
      <p:nvGrpSpPr>
        <p:cNvPr id="1" name=""/>
        <p:cNvGrpSpPr/>
        <p:nvPr/>
      </p:nvGrpSpPr>
      <p:grpSpPr>
        <a:xfrm>
          <a:off x="0" y="0"/>
          <a:ext cx="0" cy="0"/>
          <a:chOff x="0" y="0"/>
          <a:chExt cx="0" cy="0"/>
        </a:xfrm>
      </p:grpSpPr>
      <p:sp>
        <p:nvSpPr>
          <p:cNvPr id="4" name="Rectangle 62">
            <a:extLst>
              <a:ext uri="{FF2B5EF4-FFF2-40B4-BE49-F238E27FC236}">
                <a16:creationId xmlns:a16="http://schemas.microsoft.com/office/drawing/2014/main" id="{6EBE3E3A-3618-48FE-9A82-239DC4E3CAFD}"/>
              </a:ext>
            </a:extLst>
          </p:cNvPr>
          <p:cNvSpPr/>
          <p:nvPr/>
        </p:nvSpPr>
        <p:spPr>
          <a:xfrm>
            <a:off x="616390" y="2201615"/>
            <a:ext cx="1051570" cy="226344"/>
          </a:xfrm>
          <a:prstGeom prst="rect">
            <a:avLst/>
          </a:prstGeom>
          <a:noFill/>
        </p:spPr>
        <p:txBody>
          <a:bodyPr wrap="none" lIns="0" tIns="0" rIns="0" bIns="0" anchor="t" anchorCtr="0">
            <a:spAutoFit/>
          </a:bodyPr>
          <a:lstStyle/>
          <a:p>
            <a:pPr>
              <a:lnSpc>
                <a:spcPct val="80000"/>
              </a:lnSpc>
            </a:pPr>
            <a:r>
              <a:rPr lang="en-US" dirty="0">
                <a:solidFill>
                  <a:schemeClr val="bg1">
                    <a:lumMod val="50000"/>
                  </a:schemeClr>
                </a:solidFill>
                <a:latin typeface="+mj-lt"/>
              </a:rPr>
              <a:t>TEMPLATE</a:t>
            </a:r>
          </a:p>
        </p:txBody>
      </p:sp>
      <p:sp>
        <p:nvSpPr>
          <p:cNvPr id="5" name="Rectangle 63">
            <a:extLst>
              <a:ext uri="{FF2B5EF4-FFF2-40B4-BE49-F238E27FC236}">
                <a16:creationId xmlns:a16="http://schemas.microsoft.com/office/drawing/2014/main" id="{8D029419-B21C-4CC0-9991-297D2D0917B7}"/>
              </a:ext>
            </a:extLst>
          </p:cNvPr>
          <p:cNvSpPr/>
          <p:nvPr/>
        </p:nvSpPr>
        <p:spPr>
          <a:xfrm>
            <a:off x="616391" y="4780230"/>
            <a:ext cx="4336610" cy="877163"/>
          </a:xfrm>
          <a:prstGeom prst="rect">
            <a:avLst/>
          </a:prstGeom>
        </p:spPr>
        <p:txBody>
          <a:bodyPr wrap="square" lIns="0" tIns="0" rIns="0" bIns="0" anchor="t">
            <a:normAutofit/>
          </a:bodyPr>
          <a:lstStyle/>
          <a:p>
            <a:r>
              <a:rPr lang="it-IT" dirty="0" err="1"/>
              <a:t>Lorem</a:t>
            </a:r>
            <a:r>
              <a:rPr lang="it-IT" dirty="0"/>
              <a:t> </a:t>
            </a:r>
            <a:r>
              <a:rPr lang="it-IT" dirty="0" err="1"/>
              <a:t>ipsum</a:t>
            </a:r>
            <a:r>
              <a:rPr lang="it-IT" dirty="0"/>
              <a:t> </a:t>
            </a:r>
            <a:r>
              <a:rPr lang="it-IT" dirty="0" err="1"/>
              <a:t>dolor</a:t>
            </a:r>
            <a:r>
              <a:rPr lang="it-IT" dirty="0"/>
              <a:t> </a:t>
            </a:r>
            <a:r>
              <a:rPr lang="it-IT" dirty="0" err="1"/>
              <a:t>sit</a:t>
            </a:r>
            <a:r>
              <a:rPr lang="it-IT" dirty="0"/>
              <a:t> </a:t>
            </a:r>
            <a:r>
              <a:rPr lang="it-IT" dirty="0" err="1"/>
              <a:t>amet</a:t>
            </a:r>
            <a:r>
              <a:rPr lang="it-IT" dirty="0"/>
              <a:t> </a:t>
            </a:r>
            <a:r>
              <a:rPr lang="it-IT" dirty="0" err="1"/>
              <a:t>consectetur</a:t>
            </a:r>
            <a:r>
              <a:rPr lang="it-IT" dirty="0"/>
              <a:t> </a:t>
            </a:r>
            <a:r>
              <a:rPr lang="it-IT" dirty="0" err="1"/>
              <a:t>adipisici</a:t>
            </a:r>
            <a:r>
              <a:rPr lang="it-IT" dirty="0"/>
              <a:t> </a:t>
            </a:r>
            <a:r>
              <a:rPr lang="it-IT" dirty="0" err="1"/>
              <a:t>elit</a:t>
            </a:r>
            <a:r>
              <a:rPr lang="it-IT" dirty="0"/>
              <a:t> </a:t>
            </a:r>
            <a:r>
              <a:rPr lang="it-IT" dirty="0" err="1"/>
              <a:t>sed</a:t>
            </a:r>
            <a:r>
              <a:rPr lang="it-IT" dirty="0"/>
              <a:t> </a:t>
            </a:r>
            <a:r>
              <a:rPr lang="it-IT" dirty="0" err="1"/>
              <a:t>eiusmod</a:t>
            </a:r>
            <a:r>
              <a:rPr lang="it-IT" dirty="0"/>
              <a:t> </a:t>
            </a:r>
            <a:r>
              <a:rPr lang="it-IT" dirty="0" err="1"/>
              <a:t>tempor</a:t>
            </a:r>
            <a:r>
              <a:rPr lang="it-IT" dirty="0"/>
              <a:t> </a:t>
            </a:r>
            <a:r>
              <a:rPr lang="it-IT" dirty="0" err="1"/>
              <a:t>incidunt</a:t>
            </a:r>
            <a:r>
              <a:rPr lang="it-IT" dirty="0"/>
              <a:t> ut </a:t>
            </a:r>
            <a:r>
              <a:rPr lang="it-IT" dirty="0" err="1"/>
              <a:t>labore</a:t>
            </a:r>
            <a:r>
              <a:rPr lang="it-IT" dirty="0"/>
              <a:t> et dolore magna </a:t>
            </a:r>
            <a:r>
              <a:rPr lang="it-IT" dirty="0" err="1"/>
              <a:t>aliqua</a:t>
            </a:r>
            <a:r>
              <a:rPr lang="it-IT" dirty="0"/>
              <a:t>.</a:t>
            </a:r>
            <a:endParaRPr lang="en-GB" sz="1800" dirty="0"/>
          </a:p>
        </p:txBody>
      </p:sp>
      <p:sp>
        <p:nvSpPr>
          <p:cNvPr id="6" name="Rectangle 64">
            <a:extLst>
              <a:ext uri="{FF2B5EF4-FFF2-40B4-BE49-F238E27FC236}">
                <a16:creationId xmlns:a16="http://schemas.microsoft.com/office/drawing/2014/main" id="{F2B02227-3C75-403F-8A90-D0049EC71331}"/>
              </a:ext>
            </a:extLst>
          </p:cNvPr>
          <p:cNvSpPr/>
          <p:nvPr/>
        </p:nvSpPr>
        <p:spPr>
          <a:xfrm>
            <a:off x="616390" y="2644144"/>
            <a:ext cx="5019675" cy="2101246"/>
          </a:xfrm>
          <a:prstGeom prst="rect">
            <a:avLst/>
          </a:prstGeom>
        </p:spPr>
        <p:txBody>
          <a:bodyPr wrap="square" lIns="0" tIns="0" rIns="0" bIns="0" anchor="t">
            <a:normAutofit fontScale="85000" lnSpcReduction="20000"/>
          </a:bodyPr>
          <a:lstStyle/>
          <a:p>
            <a:pPr>
              <a:lnSpc>
                <a:spcPct val="90000"/>
              </a:lnSpc>
            </a:pPr>
            <a:r>
              <a:rPr lang="en-US" sz="7200" spc="-150" dirty="0">
                <a:latin typeface="+mj-lt"/>
              </a:rPr>
              <a:t>UTILITALIA</a:t>
            </a:r>
          </a:p>
          <a:p>
            <a:pPr>
              <a:lnSpc>
                <a:spcPct val="90000"/>
              </a:lnSpc>
            </a:pPr>
            <a:r>
              <a:rPr lang="en-US" sz="7200" spc="-150" dirty="0"/>
              <a:t>LAYOUT PPT</a:t>
            </a:r>
          </a:p>
          <a:p>
            <a:pPr>
              <a:lnSpc>
                <a:spcPct val="90000"/>
              </a:lnSpc>
            </a:pPr>
            <a:r>
              <a:rPr lang="en-US" sz="7200" spc="-150" dirty="0"/>
              <a:t>COVER</a:t>
            </a:r>
          </a:p>
        </p:txBody>
      </p:sp>
      <p:sp>
        <p:nvSpPr>
          <p:cNvPr id="7" name="Picture Placeholder 4">
            <a:extLst>
              <a:ext uri="{FF2B5EF4-FFF2-40B4-BE49-F238E27FC236}">
                <a16:creationId xmlns:a16="http://schemas.microsoft.com/office/drawing/2014/main" id="{452DCA73-8ECA-4D37-A9B0-5D8F4D02EECE}"/>
              </a:ext>
            </a:extLst>
          </p:cNvPr>
          <p:cNvSpPr txBox="1">
            <a:spLocks noChangeAspect="1"/>
          </p:cNvSpPr>
          <p:nvPr/>
        </p:nvSpPr>
        <p:spPr>
          <a:xfrm>
            <a:off x="9822457" y="2938894"/>
            <a:ext cx="1748831" cy="1749287"/>
          </a:xfrm>
          <a:prstGeom prst="diamond">
            <a:avLst/>
          </a:prstGeom>
          <a:blipFill dpi="0" rotWithShape="1">
            <a:blip r:embed="rId2" cstate="email">
              <a:extLst>
                <a:ext uri="{28A0092B-C50C-407E-A947-70E740481C1C}">
                  <a14:useLocalDpi xmlns:a14="http://schemas.microsoft.com/office/drawing/2010/main"/>
                </a:ext>
              </a:extLst>
            </a:blip>
            <a:srcRect/>
            <a:stretch>
              <a:fillRect/>
            </a:stretch>
          </a:blipFill>
        </p:spPr>
      </p:sp>
      <p:sp>
        <p:nvSpPr>
          <p:cNvPr id="8" name="Picture Placeholder 5">
            <a:extLst>
              <a:ext uri="{FF2B5EF4-FFF2-40B4-BE49-F238E27FC236}">
                <a16:creationId xmlns:a16="http://schemas.microsoft.com/office/drawing/2014/main" id="{3F84BBCB-6768-4549-8A07-CC2DFFBAEDE6}"/>
              </a:ext>
            </a:extLst>
          </p:cNvPr>
          <p:cNvSpPr txBox="1">
            <a:spLocks/>
          </p:cNvSpPr>
          <p:nvPr/>
        </p:nvSpPr>
        <p:spPr>
          <a:xfrm>
            <a:off x="8925960" y="2043136"/>
            <a:ext cx="1748831" cy="1749287"/>
          </a:xfrm>
          <a:prstGeom prst="diamond">
            <a:avLst/>
          </a:prstGeom>
          <a:blipFill dpi="0" rotWithShape="1">
            <a:blip r:embed="rId3" cstate="email">
              <a:extLst>
                <a:ext uri="{28A0092B-C50C-407E-A947-70E740481C1C}">
                  <a14:useLocalDpi xmlns:a14="http://schemas.microsoft.com/office/drawing/2010/main"/>
                </a:ext>
              </a:extLst>
            </a:blip>
            <a:srcRect/>
            <a:stretch>
              <a:fillRect/>
            </a:stretch>
          </a:blipFill>
        </p:spPr>
      </p:sp>
      <p:sp>
        <p:nvSpPr>
          <p:cNvPr id="9" name="Picture Placeholder 7">
            <a:extLst>
              <a:ext uri="{FF2B5EF4-FFF2-40B4-BE49-F238E27FC236}">
                <a16:creationId xmlns:a16="http://schemas.microsoft.com/office/drawing/2014/main" id="{75598B78-8C02-435D-8B80-E1EAB1A6C4F9}"/>
              </a:ext>
            </a:extLst>
          </p:cNvPr>
          <p:cNvSpPr txBox="1">
            <a:spLocks/>
          </p:cNvSpPr>
          <p:nvPr/>
        </p:nvSpPr>
        <p:spPr>
          <a:xfrm>
            <a:off x="8031088" y="4733400"/>
            <a:ext cx="1748831" cy="1749287"/>
          </a:xfrm>
          <a:prstGeom prst="diamond">
            <a:avLst/>
          </a:prstGeom>
          <a:gradFill>
            <a:gsLst>
              <a:gs pos="0">
                <a:schemeClr val="accent4">
                  <a:lumMod val="60000"/>
                  <a:lumOff val="40000"/>
                </a:schemeClr>
              </a:gs>
              <a:gs pos="100000">
                <a:schemeClr val="accent6"/>
              </a:gs>
            </a:gsLst>
            <a:path path="circle">
              <a:fillToRect r="100000" b="100000"/>
            </a:path>
          </a:gradFill>
        </p:spPr>
      </p:sp>
      <p:sp>
        <p:nvSpPr>
          <p:cNvPr id="10" name="Picture Placeholder 8">
            <a:extLst>
              <a:ext uri="{FF2B5EF4-FFF2-40B4-BE49-F238E27FC236}">
                <a16:creationId xmlns:a16="http://schemas.microsoft.com/office/drawing/2014/main" id="{73D306B3-04F8-4A0B-88E5-880CE5382A2B}"/>
              </a:ext>
            </a:extLst>
          </p:cNvPr>
          <p:cNvSpPr txBox="1">
            <a:spLocks/>
          </p:cNvSpPr>
          <p:nvPr/>
        </p:nvSpPr>
        <p:spPr>
          <a:xfrm>
            <a:off x="6237337" y="1138444"/>
            <a:ext cx="1748831" cy="1749287"/>
          </a:xfrm>
          <a:prstGeom prst="diamond">
            <a:avLst/>
          </a:prstGeom>
          <a:gradFill>
            <a:gsLst>
              <a:gs pos="23000">
                <a:schemeClr val="accent3">
                  <a:lumMod val="75000"/>
                </a:schemeClr>
              </a:gs>
              <a:gs pos="100000">
                <a:schemeClr val="accent4">
                  <a:lumMod val="60000"/>
                  <a:lumOff val="40000"/>
                </a:schemeClr>
              </a:gs>
            </a:gsLst>
            <a:path path="circle">
              <a:fillToRect r="100000" b="100000"/>
            </a:path>
          </a:gradFill>
        </p:spPr>
      </p:sp>
      <p:sp>
        <p:nvSpPr>
          <p:cNvPr id="11" name="Picture Placeholder 9">
            <a:extLst>
              <a:ext uri="{FF2B5EF4-FFF2-40B4-BE49-F238E27FC236}">
                <a16:creationId xmlns:a16="http://schemas.microsoft.com/office/drawing/2014/main" id="{A824762D-85B9-4063-B0E5-36C4D10DCA21}"/>
              </a:ext>
            </a:extLst>
          </p:cNvPr>
          <p:cNvSpPr txBox="1">
            <a:spLocks/>
          </p:cNvSpPr>
          <p:nvPr/>
        </p:nvSpPr>
        <p:spPr>
          <a:xfrm>
            <a:off x="8031088" y="1138444"/>
            <a:ext cx="1748831" cy="1749287"/>
          </a:xfrm>
          <a:prstGeom prst="diamond">
            <a:avLst/>
          </a:prstGeom>
          <a:gradFill>
            <a:gsLst>
              <a:gs pos="54000">
                <a:schemeClr val="accent4">
                  <a:lumMod val="60000"/>
                  <a:lumOff val="40000"/>
                </a:schemeClr>
              </a:gs>
              <a:gs pos="100000">
                <a:schemeClr val="accent3">
                  <a:lumMod val="75000"/>
                </a:schemeClr>
              </a:gs>
            </a:gsLst>
            <a:path path="circle">
              <a:fillToRect r="100000" b="100000"/>
            </a:path>
          </a:gradFill>
        </p:spPr>
      </p:sp>
      <p:sp>
        <p:nvSpPr>
          <p:cNvPr id="12" name="Picture Placeholder 11">
            <a:extLst>
              <a:ext uri="{FF2B5EF4-FFF2-40B4-BE49-F238E27FC236}">
                <a16:creationId xmlns:a16="http://schemas.microsoft.com/office/drawing/2014/main" id="{A708CD93-7096-408F-B3D0-2A6CFDF94DF0}"/>
              </a:ext>
            </a:extLst>
          </p:cNvPr>
          <p:cNvSpPr txBox="1">
            <a:spLocks/>
          </p:cNvSpPr>
          <p:nvPr/>
        </p:nvSpPr>
        <p:spPr>
          <a:xfrm>
            <a:off x="6237337" y="4733400"/>
            <a:ext cx="1748831" cy="1749287"/>
          </a:xfrm>
          <a:prstGeom prst="diamond">
            <a:avLst/>
          </a:prstGeom>
          <a:gradFill>
            <a:gsLst>
              <a:gs pos="0">
                <a:schemeClr val="accent1">
                  <a:lumMod val="50000"/>
                </a:schemeClr>
              </a:gs>
              <a:gs pos="100000">
                <a:schemeClr val="accent6"/>
              </a:gs>
            </a:gsLst>
            <a:path path="circle">
              <a:fillToRect r="100000" b="100000"/>
            </a:path>
          </a:gradFill>
        </p:spPr>
      </p:sp>
      <p:sp>
        <p:nvSpPr>
          <p:cNvPr id="13" name="Picture Placeholder 12">
            <a:extLst>
              <a:ext uri="{FF2B5EF4-FFF2-40B4-BE49-F238E27FC236}">
                <a16:creationId xmlns:a16="http://schemas.microsoft.com/office/drawing/2014/main" id="{C6A91099-07DE-4EC6-BAD3-DC954E63CED3}"/>
              </a:ext>
            </a:extLst>
          </p:cNvPr>
          <p:cNvSpPr txBox="1">
            <a:spLocks/>
          </p:cNvSpPr>
          <p:nvPr/>
        </p:nvSpPr>
        <p:spPr>
          <a:xfrm>
            <a:off x="9822457" y="4733400"/>
            <a:ext cx="1748831" cy="1749287"/>
          </a:xfrm>
          <a:prstGeom prst="diamond">
            <a:avLst/>
          </a:prstGeom>
          <a:blipFill dpi="0" rotWithShape="1">
            <a:blip r:embed="rId4" cstate="email">
              <a:extLst>
                <a:ext uri="{28A0092B-C50C-407E-A947-70E740481C1C}">
                  <a14:useLocalDpi xmlns:a14="http://schemas.microsoft.com/office/drawing/2010/main"/>
                </a:ext>
              </a:extLst>
            </a:blip>
            <a:srcRect/>
            <a:stretch>
              <a:fillRect/>
            </a:stretch>
          </a:blipFill>
        </p:spPr>
      </p:sp>
      <p:sp>
        <p:nvSpPr>
          <p:cNvPr id="14" name="Picture Placeholder 13">
            <a:extLst>
              <a:ext uri="{FF2B5EF4-FFF2-40B4-BE49-F238E27FC236}">
                <a16:creationId xmlns:a16="http://schemas.microsoft.com/office/drawing/2014/main" id="{8EC9F01F-ECB7-4FFF-B170-DCFD9E53412B}"/>
              </a:ext>
            </a:extLst>
          </p:cNvPr>
          <p:cNvSpPr txBox="1">
            <a:spLocks/>
          </p:cNvSpPr>
          <p:nvPr/>
        </p:nvSpPr>
        <p:spPr>
          <a:xfrm>
            <a:off x="8925960" y="3833470"/>
            <a:ext cx="1748831" cy="1749287"/>
          </a:xfrm>
          <a:prstGeom prst="diamond">
            <a:avLst/>
          </a:prstGeom>
          <a:gradFill>
            <a:gsLst>
              <a:gs pos="33000">
                <a:schemeClr val="accent2">
                  <a:lumMod val="60000"/>
                  <a:lumOff val="40000"/>
                </a:schemeClr>
              </a:gs>
              <a:gs pos="100000">
                <a:schemeClr val="accent2">
                  <a:lumMod val="75000"/>
                </a:schemeClr>
              </a:gs>
            </a:gsLst>
            <a:path path="circle">
              <a:fillToRect r="100000" b="100000"/>
            </a:path>
          </a:gradFill>
        </p:spPr>
      </p:sp>
      <p:sp>
        <p:nvSpPr>
          <p:cNvPr id="15" name="Picture Placeholder 14">
            <a:extLst>
              <a:ext uri="{FF2B5EF4-FFF2-40B4-BE49-F238E27FC236}">
                <a16:creationId xmlns:a16="http://schemas.microsoft.com/office/drawing/2014/main" id="{7CEF25AF-3544-48D8-8110-7EDF97826ADD}"/>
              </a:ext>
            </a:extLst>
          </p:cNvPr>
          <p:cNvSpPr txBox="1">
            <a:spLocks/>
          </p:cNvSpPr>
          <p:nvPr/>
        </p:nvSpPr>
        <p:spPr>
          <a:xfrm>
            <a:off x="6239485" y="2043136"/>
            <a:ext cx="3539879" cy="3540803"/>
          </a:xfrm>
          <a:prstGeom prst="diamond">
            <a:avLst/>
          </a:prstGeom>
          <a:blipFill dpi="0" rotWithShape="1">
            <a:blip r:embed="rId5" cstate="email">
              <a:extLst>
                <a:ext uri="{28A0092B-C50C-407E-A947-70E740481C1C}">
                  <a14:useLocalDpi xmlns:a14="http://schemas.microsoft.com/office/drawing/2010/main"/>
                </a:ext>
              </a:extLst>
            </a:blip>
            <a:srcRect/>
            <a:stretch>
              <a:fillRect/>
            </a:stretch>
          </a:blipFill>
        </p:spPr>
      </p:sp>
      <p:sp>
        <p:nvSpPr>
          <p:cNvPr id="16" name="Picture Placeholder 15">
            <a:extLst>
              <a:ext uri="{FF2B5EF4-FFF2-40B4-BE49-F238E27FC236}">
                <a16:creationId xmlns:a16="http://schemas.microsoft.com/office/drawing/2014/main" id="{08A5C44C-A18B-4DBB-A482-883C446E06DE}"/>
              </a:ext>
            </a:extLst>
          </p:cNvPr>
          <p:cNvSpPr txBox="1">
            <a:spLocks/>
          </p:cNvSpPr>
          <p:nvPr/>
        </p:nvSpPr>
        <p:spPr>
          <a:xfrm>
            <a:off x="9822457" y="1138444"/>
            <a:ext cx="1748831" cy="1749287"/>
          </a:xfrm>
          <a:prstGeom prst="diamond">
            <a:avLst/>
          </a:prstGeom>
          <a:gradFill>
            <a:gsLst>
              <a:gs pos="0">
                <a:schemeClr val="tx2">
                  <a:lumMod val="75000"/>
                </a:schemeClr>
              </a:gs>
              <a:gs pos="100000">
                <a:schemeClr val="accent2">
                  <a:lumMod val="75000"/>
                </a:schemeClr>
              </a:gs>
            </a:gsLst>
            <a:path path="circle">
              <a:fillToRect r="100000" b="100000"/>
            </a:path>
          </a:gradFill>
        </p:spPr>
      </p:sp>
      <p:sp>
        <p:nvSpPr>
          <p:cNvPr id="18" name="Rectangle 62">
            <a:extLst>
              <a:ext uri="{FF2B5EF4-FFF2-40B4-BE49-F238E27FC236}">
                <a16:creationId xmlns:a16="http://schemas.microsoft.com/office/drawing/2014/main" id="{6EBE3E3A-3618-48FE-9A82-239DC4E3CAFD}"/>
              </a:ext>
            </a:extLst>
          </p:cNvPr>
          <p:cNvSpPr/>
          <p:nvPr/>
        </p:nvSpPr>
        <p:spPr>
          <a:xfrm>
            <a:off x="616390" y="6281478"/>
            <a:ext cx="1860959" cy="196977"/>
          </a:xfrm>
          <a:prstGeom prst="rect">
            <a:avLst/>
          </a:prstGeom>
          <a:noFill/>
        </p:spPr>
        <p:txBody>
          <a:bodyPr wrap="none" lIns="0" tIns="0" rIns="0" bIns="0" anchor="t" anchorCtr="0">
            <a:spAutoFit/>
          </a:bodyPr>
          <a:lstStyle/>
          <a:p>
            <a:pPr>
              <a:lnSpc>
                <a:spcPct val="80000"/>
              </a:lnSpc>
            </a:pPr>
            <a:r>
              <a:rPr lang="en-US" sz="1600" dirty="0">
                <a:solidFill>
                  <a:schemeClr val="bg1">
                    <a:lumMod val="50000"/>
                  </a:schemeClr>
                </a:solidFill>
                <a:latin typeface="+mj-lt"/>
              </a:rPr>
              <a:t>ROMA </a:t>
            </a:r>
            <a:r>
              <a:rPr lang="en-US" sz="1600" dirty="0">
                <a:solidFill>
                  <a:schemeClr val="bg1">
                    <a:lumMod val="50000"/>
                  </a:schemeClr>
                </a:solidFill>
              </a:rPr>
              <a:t>I</a:t>
            </a:r>
            <a:r>
              <a:rPr lang="en-US" sz="1600" dirty="0">
                <a:solidFill>
                  <a:schemeClr val="bg1">
                    <a:lumMod val="50000"/>
                  </a:schemeClr>
                </a:solidFill>
                <a:latin typeface="+mj-lt"/>
              </a:rPr>
              <a:t> 00.00.2021</a:t>
            </a:r>
          </a:p>
        </p:txBody>
      </p:sp>
      <p:sp>
        <p:nvSpPr>
          <p:cNvPr id="19" name="Rectangle 62">
            <a:extLst>
              <a:ext uri="{FF2B5EF4-FFF2-40B4-BE49-F238E27FC236}">
                <a16:creationId xmlns:a16="http://schemas.microsoft.com/office/drawing/2014/main" id="{6EBE3E3A-3618-48FE-9A82-239DC4E3CAFD}"/>
              </a:ext>
            </a:extLst>
          </p:cNvPr>
          <p:cNvSpPr/>
          <p:nvPr userDrawn="1"/>
        </p:nvSpPr>
        <p:spPr>
          <a:xfrm>
            <a:off x="616390" y="2201615"/>
            <a:ext cx="1051570" cy="226344"/>
          </a:xfrm>
          <a:prstGeom prst="rect">
            <a:avLst/>
          </a:prstGeom>
          <a:noFill/>
        </p:spPr>
        <p:txBody>
          <a:bodyPr wrap="none" lIns="0" tIns="0" rIns="0" bIns="0" anchor="t" anchorCtr="0">
            <a:spAutoFit/>
          </a:bodyPr>
          <a:lstStyle/>
          <a:p>
            <a:pPr>
              <a:lnSpc>
                <a:spcPct val="80000"/>
              </a:lnSpc>
            </a:pPr>
            <a:r>
              <a:rPr lang="en-US" dirty="0">
                <a:solidFill>
                  <a:schemeClr val="bg1">
                    <a:lumMod val="50000"/>
                  </a:schemeClr>
                </a:solidFill>
                <a:latin typeface="+mj-lt"/>
              </a:rPr>
              <a:t>TEMPLATE</a:t>
            </a:r>
          </a:p>
        </p:txBody>
      </p:sp>
      <p:sp>
        <p:nvSpPr>
          <p:cNvPr id="20" name="Rectangle 63">
            <a:extLst>
              <a:ext uri="{FF2B5EF4-FFF2-40B4-BE49-F238E27FC236}">
                <a16:creationId xmlns:a16="http://schemas.microsoft.com/office/drawing/2014/main" id="{8D029419-B21C-4CC0-9991-297D2D0917B7}"/>
              </a:ext>
            </a:extLst>
          </p:cNvPr>
          <p:cNvSpPr/>
          <p:nvPr userDrawn="1"/>
        </p:nvSpPr>
        <p:spPr>
          <a:xfrm>
            <a:off x="616391" y="4780230"/>
            <a:ext cx="4336610" cy="877163"/>
          </a:xfrm>
          <a:prstGeom prst="rect">
            <a:avLst/>
          </a:prstGeom>
        </p:spPr>
        <p:txBody>
          <a:bodyPr wrap="square" lIns="0" tIns="0" rIns="0" bIns="0" anchor="t">
            <a:normAutofit/>
          </a:bodyPr>
          <a:lstStyle/>
          <a:p>
            <a:r>
              <a:rPr lang="it-IT" dirty="0" err="1"/>
              <a:t>Lorem</a:t>
            </a:r>
            <a:r>
              <a:rPr lang="it-IT" dirty="0"/>
              <a:t> </a:t>
            </a:r>
            <a:r>
              <a:rPr lang="it-IT" dirty="0" err="1"/>
              <a:t>ipsum</a:t>
            </a:r>
            <a:r>
              <a:rPr lang="it-IT" dirty="0"/>
              <a:t> </a:t>
            </a:r>
            <a:r>
              <a:rPr lang="it-IT" dirty="0" err="1"/>
              <a:t>dolor</a:t>
            </a:r>
            <a:r>
              <a:rPr lang="it-IT" dirty="0"/>
              <a:t> </a:t>
            </a:r>
            <a:r>
              <a:rPr lang="it-IT" dirty="0" err="1"/>
              <a:t>sit</a:t>
            </a:r>
            <a:r>
              <a:rPr lang="it-IT" dirty="0"/>
              <a:t> </a:t>
            </a:r>
            <a:r>
              <a:rPr lang="it-IT" dirty="0" err="1"/>
              <a:t>amet</a:t>
            </a:r>
            <a:r>
              <a:rPr lang="it-IT" dirty="0"/>
              <a:t> </a:t>
            </a:r>
            <a:r>
              <a:rPr lang="it-IT" dirty="0" err="1"/>
              <a:t>consectetur</a:t>
            </a:r>
            <a:r>
              <a:rPr lang="it-IT" dirty="0"/>
              <a:t> </a:t>
            </a:r>
            <a:r>
              <a:rPr lang="it-IT" dirty="0" err="1"/>
              <a:t>adipisici</a:t>
            </a:r>
            <a:r>
              <a:rPr lang="it-IT" dirty="0"/>
              <a:t> </a:t>
            </a:r>
            <a:r>
              <a:rPr lang="it-IT" dirty="0" err="1"/>
              <a:t>elit</a:t>
            </a:r>
            <a:r>
              <a:rPr lang="it-IT" dirty="0"/>
              <a:t> </a:t>
            </a:r>
            <a:r>
              <a:rPr lang="it-IT" dirty="0" err="1"/>
              <a:t>sed</a:t>
            </a:r>
            <a:r>
              <a:rPr lang="it-IT" dirty="0"/>
              <a:t> </a:t>
            </a:r>
            <a:r>
              <a:rPr lang="it-IT" dirty="0" err="1"/>
              <a:t>eiusmod</a:t>
            </a:r>
            <a:r>
              <a:rPr lang="it-IT" dirty="0"/>
              <a:t> </a:t>
            </a:r>
            <a:r>
              <a:rPr lang="it-IT" dirty="0" err="1"/>
              <a:t>tempor</a:t>
            </a:r>
            <a:r>
              <a:rPr lang="it-IT" dirty="0"/>
              <a:t> </a:t>
            </a:r>
            <a:r>
              <a:rPr lang="it-IT" dirty="0" err="1"/>
              <a:t>incidunt</a:t>
            </a:r>
            <a:r>
              <a:rPr lang="it-IT" dirty="0"/>
              <a:t> ut </a:t>
            </a:r>
            <a:r>
              <a:rPr lang="it-IT" dirty="0" err="1"/>
              <a:t>labore</a:t>
            </a:r>
            <a:r>
              <a:rPr lang="it-IT" dirty="0"/>
              <a:t> et dolore magna </a:t>
            </a:r>
            <a:r>
              <a:rPr lang="it-IT" dirty="0" err="1"/>
              <a:t>aliqua</a:t>
            </a:r>
            <a:r>
              <a:rPr lang="it-IT" dirty="0"/>
              <a:t>.</a:t>
            </a:r>
            <a:endParaRPr lang="en-GB" sz="1800" dirty="0"/>
          </a:p>
        </p:txBody>
      </p:sp>
      <p:sp>
        <p:nvSpPr>
          <p:cNvPr id="21" name="Rectangle 64">
            <a:extLst>
              <a:ext uri="{FF2B5EF4-FFF2-40B4-BE49-F238E27FC236}">
                <a16:creationId xmlns:a16="http://schemas.microsoft.com/office/drawing/2014/main" id="{F2B02227-3C75-403F-8A90-D0049EC71331}"/>
              </a:ext>
            </a:extLst>
          </p:cNvPr>
          <p:cNvSpPr/>
          <p:nvPr userDrawn="1"/>
        </p:nvSpPr>
        <p:spPr>
          <a:xfrm>
            <a:off x="616390" y="2644144"/>
            <a:ext cx="5019675" cy="2101246"/>
          </a:xfrm>
          <a:prstGeom prst="rect">
            <a:avLst/>
          </a:prstGeom>
        </p:spPr>
        <p:txBody>
          <a:bodyPr wrap="square" lIns="0" tIns="0" rIns="0" bIns="0" anchor="t">
            <a:normAutofit fontScale="85000" lnSpcReduction="20000"/>
          </a:bodyPr>
          <a:lstStyle/>
          <a:p>
            <a:pPr>
              <a:lnSpc>
                <a:spcPct val="90000"/>
              </a:lnSpc>
            </a:pPr>
            <a:r>
              <a:rPr lang="en-US" sz="7200" spc="-150" dirty="0">
                <a:latin typeface="+mj-lt"/>
              </a:rPr>
              <a:t>UTILITALIA</a:t>
            </a:r>
          </a:p>
          <a:p>
            <a:pPr>
              <a:lnSpc>
                <a:spcPct val="90000"/>
              </a:lnSpc>
            </a:pPr>
            <a:r>
              <a:rPr lang="en-US" sz="7200" spc="-150" dirty="0"/>
              <a:t>LAYOUT PPT</a:t>
            </a:r>
          </a:p>
          <a:p>
            <a:pPr>
              <a:lnSpc>
                <a:spcPct val="90000"/>
              </a:lnSpc>
            </a:pPr>
            <a:r>
              <a:rPr lang="en-US" sz="7200" spc="-150" dirty="0"/>
              <a:t>COVER</a:t>
            </a:r>
          </a:p>
        </p:txBody>
      </p:sp>
      <p:sp>
        <p:nvSpPr>
          <p:cNvPr id="22" name="Picture Placeholder 4">
            <a:extLst>
              <a:ext uri="{FF2B5EF4-FFF2-40B4-BE49-F238E27FC236}">
                <a16:creationId xmlns:a16="http://schemas.microsoft.com/office/drawing/2014/main" id="{452DCA73-8ECA-4D37-A9B0-5D8F4D02EECE}"/>
              </a:ext>
            </a:extLst>
          </p:cNvPr>
          <p:cNvSpPr txBox="1">
            <a:spLocks noChangeAspect="1"/>
          </p:cNvSpPr>
          <p:nvPr userDrawn="1"/>
        </p:nvSpPr>
        <p:spPr>
          <a:xfrm>
            <a:off x="9822457" y="2938894"/>
            <a:ext cx="1748831" cy="1749287"/>
          </a:xfrm>
          <a:prstGeom prst="diamond">
            <a:avLst/>
          </a:prstGeom>
          <a:blipFill dpi="0" rotWithShape="1">
            <a:blip r:embed="rId2" cstate="email">
              <a:extLst>
                <a:ext uri="{28A0092B-C50C-407E-A947-70E740481C1C}">
                  <a14:useLocalDpi xmlns:a14="http://schemas.microsoft.com/office/drawing/2010/main"/>
                </a:ext>
              </a:extLst>
            </a:blip>
            <a:srcRect/>
            <a:stretch>
              <a:fillRect/>
            </a:stretch>
          </a:blipFill>
        </p:spPr>
      </p:sp>
      <p:sp>
        <p:nvSpPr>
          <p:cNvPr id="23" name="Picture Placeholder 5">
            <a:extLst>
              <a:ext uri="{FF2B5EF4-FFF2-40B4-BE49-F238E27FC236}">
                <a16:creationId xmlns:a16="http://schemas.microsoft.com/office/drawing/2014/main" id="{3F84BBCB-6768-4549-8A07-CC2DFFBAEDE6}"/>
              </a:ext>
            </a:extLst>
          </p:cNvPr>
          <p:cNvSpPr txBox="1">
            <a:spLocks/>
          </p:cNvSpPr>
          <p:nvPr userDrawn="1"/>
        </p:nvSpPr>
        <p:spPr>
          <a:xfrm>
            <a:off x="8925960" y="2043136"/>
            <a:ext cx="1748831" cy="1749287"/>
          </a:xfrm>
          <a:prstGeom prst="diamond">
            <a:avLst/>
          </a:prstGeom>
          <a:blipFill dpi="0" rotWithShape="1">
            <a:blip r:embed="rId3" cstate="email">
              <a:extLst>
                <a:ext uri="{28A0092B-C50C-407E-A947-70E740481C1C}">
                  <a14:useLocalDpi xmlns:a14="http://schemas.microsoft.com/office/drawing/2010/main"/>
                </a:ext>
              </a:extLst>
            </a:blip>
            <a:srcRect/>
            <a:stretch>
              <a:fillRect/>
            </a:stretch>
          </a:blipFill>
        </p:spPr>
      </p:sp>
      <p:sp>
        <p:nvSpPr>
          <p:cNvPr id="24" name="Picture Placeholder 7">
            <a:extLst>
              <a:ext uri="{FF2B5EF4-FFF2-40B4-BE49-F238E27FC236}">
                <a16:creationId xmlns:a16="http://schemas.microsoft.com/office/drawing/2014/main" id="{75598B78-8C02-435D-8B80-E1EAB1A6C4F9}"/>
              </a:ext>
            </a:extLst>
          </p:cNvPr>
          <p:cNvSpPr txBox="1">
            <a:spLocks/>
          </p:cNvSpPr>
          <p:nvPr userDrawn="1"/>
        </p:nvSpPr>
        <p:spPr>
          <a:xfrm>
            <a:off x="8031088" y="4733400"/>
            <a:ext cx="1748831" cy="1749287"/>
          </a:xfrm>
          <a:prstGeom prst="diamond">
            <a:avLst/>
          </a:prstGeom>
          <a:gradFill>
            <a:gsLst>
              <a:gs pos="0">
                <a:schemeClr val="accent4">
                  <a:lumMod val="60000"/>
                  <a:lumOff val="40000"/>
                </a:schemeClr>
              </a:gs>
              <a:gs pos="100000">
                <a:schemeClr val="accent6"/>
              </a:gs>
            </a:gsLst>
            <a:path path="circle">
              <a:fillToRect r="100000" b="100000"/>
            </a:path>
          </a:gradFill>
        </p:spPr>
      </p:sp>
      <p:sp>
        <p:nvSpPr>
          <p:cNvPr id="25" name="Picture Placeholder 8">
            <a:extLst>
              <a:ext uri="{FF2B5EF4-FFF2-40B4-BE49-F238E27FC236}">
                <a16:creationId xmlns:a16="http://schemas.microsoft.com/office/drawing/2014/main" id="{73D306B3-04F8-4A0B-88E5-880CE5382A2B}"/>
              </a:ext>
            </a:extLst>
          </p:cNvPr>
          <p:cNvSpPr txBox="1">
            <a:spLocks/>
          </p:cNvSpPr>
          <p:nvPr userDrawn="1"/>
        </p:nvSpPr>
        <p:spPr>
          <a:xfrm>
            <a:off x="6237337" y="1138444"/>
            <a:ext cx="1748831" cy="1749287"/>
          </a:xfrm>
          <a:prstGeom prst="diamond">
            <a:avLst/>
          </a:prstGeom>
          <a:gradFill>
            <a:gsLst>
              <a:gs pos="23000">
                <a:schemeClr val="accent3">
                  <a:lumMod val="75000"/>
                </a:schemeClr>
              </a:gs>
              <a:gs pos="100000">
                <a:schemeClr val="accent4">
                  <a:lumMod val="60000"/>
                  <a:lumOff val="40000"/>
                </a:schemeClr>
              </a:gs>
            </a:gsLst>
            <a:path path="circle">
              <a:fillToRect r="100000" b="100000"/>
            </a:path>
          </a:gradFill>
        </p:spPr>
      </p:sp>
      <p:sp>
        <p:nvSpPr>
          <p:cNvPr id="26" name="Picture Placeholder 9">
            <a:extLst>
              <a:ext uri="{FF2B5EF4-FFF2-40B4-BE49-F238E27FC236}">
                <a16:creationId xmlns:a16="http://schemas.microsoft.com/office/drawing/2014/main" id="{A824762D-85B9-4063-B0E5-36C4D10DCA21}"/>
              </a:ext>
            </a:extLst>
          </p:cNvPr>
          <p:cNvSpPr txBox="1">
            <a:spLocks/>
          </p:cNvSpPr>
          <p:nvPr userDrawn="1"/>
        </p:nvSpPr>
        <p:spPr>
          <a:xfrm>
            <a:off x="8031088" y="1138444"/>
            <a:ext cx="1748831" cy="1749287"/>
          </a:xfrm>
          <a:prstGeom prst="diamond">
            <a:avLst/>
          </a:prstGeom>
          <a:gradFill>
            <a:gsLst>
              <a:gs pos="54000">
                <a:schemeClr val="accent4">
                  <a:lumMod val="60000"/>
                  <a:lumOff val="40000"/>
                </a:schemeClr>
              </a:gs>
              <a:gs pos="100000">
                <a:schemeClr val="accent3">
                  <a:lumMod val="75000"/>
                </a:schemeClr>
              </a:gs>
            </a:gsLst>
            <a:path path="circle">
              <a:fillToRect r="100000" b="100000"/>
            </a:path>
          </a:gradFill>
        </p:spPr>
      </p:sp>
      <p:sp>
        <p:nvSpPr>
          <p:cNvPr id="27" name="Picture Placeholder 11">
            <a:extLst>
              <a:ext uri="{FF2B5EF4-FFF2-40B4-BE49-F238E27FC236}">
                <a16:creationId xmlns:a16="http://schemas.microsoft.com/office/drawing/2014/main" id="{A708CD93-7096-408F-B3D0-2A6CFDF94DF0}"/>
              </a:ext>
            </a:extLst>
          </p:cNvPr>
          <p:cNvSpPr txBox="1">
            <a:spLocks/>
          </p:cNvSpPr>
          <p:nvPr userDrawn="1"/>
        </p:nvSpPr>
        <p:spPr>
          <a:xfrm>
            <a:off x="6237337" y="4733400"/>
            <a:ext cx="1748831" cy="1749287"/>
          </a:xfrm>
          <a:prstGeom prst="diamond">
            <a:avLst/>
          </a:prstGeom>
          <a:gradFill>
            <a:gsLst>
              <a:gs pos="0">
                <a:schemeClr val="accent1">
                  <a:lumMod val="50000"/>
                </a:schemeClr>
              </a:gs>
              <a:gs pos="100000">
                <a:schemeClr val="accent6"/>
              </a:gs>
            </a:gsLst>
            <a:path path="circle">
              <a:fillToRect r="100000" b="100000"/>
            </a:path>
          </a:gradFill>
        </p:spPr>
      </p:sp>
      <p:sp>
        <p:nvSpPr>
          <p:cNvPr id="28" name="Picture Placeholder 12">
            <a:extLst>
              <a:ext uri="{FF2B5EF4-FFF2-40B4-BE49-F238E27FC236}">
                <a16:creationId xmlns:a16="http://schemas.microsoft.com/office/drawing/2014/main" id="{C6A91099-07DE-4EC6-BAD3-DC954E63CED3}"/>
              </a:ext>
            </a:extLst>
          </p:cNvPr>
          <p:cNvSpPr txBox="1">
            <a:spLocks/>
          </p:cNvSpPr>
          <p:nvPr userDrawn="1"/>
        </p:nvSpPr>
        <p:spPr>
          <a:xfrm>
            <a:off x="9822457" y="4733400"/>
            <a:ext cx="1748831" cy="1749287"/>
          </a:xfrm>
          <a:prstGeom prst="diamond">
            <a:avLst/>
          </a:prstGeom>
          <a:blipFill dpi="0" rotWithShape="1">
            <a:blip r:embed="rId4" cstate="email">
              <a:extLst>
                <a:ext uri="{28A0092B-C50C-407E-A947-70E740481C1C}">
                  <a14:useLocalDpi xmlns:a14="http://schemas.microsoft.com/office/drawing/2010/main"/>
                </a:ext>
              </a:extLst>
            </a:blip>
            <a:srcRect/>
            <a:stretch>
              <a:fillRect/>
            </a:stretch>
          </a:blipFill>
        </p:spPr>
      </p:sp>
      <p:sp>
        <p:nvSpPr>
          <p:cNvPr id="29" name="Picture Placeholder 13">
            <a:extLst>
              <a:ext uri="{FF2B5EF4-FFF2-40B4-BE49-F238E27FC236}">
                <a16:creationId xmlns:a16="http://schemas.microsoft.com/office/drawing/2014/main" id="{8EC9F01F-ECB7-4FFF-B170-DCFD9E53412B}"/>
              </a:ext>
            </a:extLst>
          </p:cNvPr>
          <p:cNvSpPr txBox="1">
            <a:spLocks/>
          </p:cNvSpPr>
          <p:nvPr userDrawn="1"/>
        </p:nvSpPr>
        <p:spPr>
          <a:xfrm>
            <a:off x="8925960" y="3833470"/>
            <a:ext cx="1748831" cy="1749287"/>
          </a:xfrm>
          <a:prstGeom prst="diamond">
            <a:avLst/>
          </a:prstGeom>
          <a:gradFill>
            <a:gsLst>
              <a:gs pos="33000">
                <a:schemeClr val="accent2">
                  <a:lumMod val="60000"/>
                  <a:lumOff val="40000"/>
                </a:schemeClr>
              </a:gs>
              <a:gs pos="100000">
                <a:schemeClr val="accent2">
                  <a:lumMod val="75000"/>
                </a:schemeClr>
              </a:gs>
            </a:gsLst>
            <a:path path="circle">
              <a:fillToRect r="100000" b="100000"/>
            </a:path>
          </a:gradFill>
        </p:spPr>
      </p:sp>
      <p:sp>
        <p:nvSpPr>
          <p:cNvPr id="30" name="Picture Placeholder 14">
            <a:extLst>
              <a:ext uri="{FF2B5EF4-FFF2-40B4-BE49-F238E27FC236}">
                <a16:creationId xmlns:a16="http://schemas.microsoft.com/office/drawing/2014/main" id="{7CEF25AF-3544-48D8-8110-7EDF97826ADD}"/>
              </a:ext>
            </a:extLst>
          </p:cNvPr>
          <p:cNvSpPr txBox="1">
            <a:spLocks/>
          </p:cNvSpPr>
          <p:nvPr userDrawn="1"/>
        </p:nvSpPr>
        <p:spPr>
          <a:xfrm>
            <a:off x="6239485" y="2043136"/>
            <a:ext cx="3539879" cy="3540803"/>
          </a:xfrm>
          <a:prstGeom prst="diamond">
            <a:avLst/>
          </a:prstGeom>
          <a:blipFill dpi="0" rotWithShape="1">
            <a:blip r:embed="rId5" cstate="email">
              <a:extLst>
                <a:ext uri="{28A0092B-C50C-407E-A947-70E740481C1C}">
                  <a14:useLocalDpi xmlns:a14="http://schemas.microsoft.com/office/drawing/2010/main"/>
                </a:ext>
              </a:extLst>
            </a:blip>
            <a:srcRect/>
            <a:stretch>
              <a:fillRect/>
            </a:stretch>
          </a:blipFill>
        </p:spPr>
      </p:sp>
      <p:sp>
        <p:nvSpPr>
          <p:cNvPr id="31" name="Picture Placeholder 15">
            <a:extLst>
              <a:ext uri="{FF2B5EF4-FFF2-40B4-BE49-F238E27FC236}">
                <a16:creationId xmlns:a16="http://schemas.microsoft.com/office/drawing/2014/main" id="{08A5C44C-A18B-4DBB-A482-883C446E06DE}"/>
              </a:ext>
            </a:extLst>
          </p:cNvPr>
          <p:cNvSpPr txBox="1">
            <a:spLocks/>
          </p:cNvSpPr>
          <p:nvPr userDrawn="1"/>
        </p:nvSpPr>
        <p:spPr>
          <a:xfrm>
            <a:off x="9822457" y="1138444"/>
            <a:ext cx="1748831" cy="1749287"/>
          </a:xfrm>
          <a:prstGeom prst="diamond">
            <a:avLst/>
          </a:prstGeom>
          <a:gradFill>
            <a:gsLst>
              <a:gs pos="0">
                <a:schemeClr val="tx2">
                  <a:lumMod val="75000"/>
                </a:schemeClr>
              </a:gs>
              <a:gs pos="100000">
                <a:schemeClr val="accent2">
                  <a:lumMod val="75000"/>
                </a:schemeClr>
              </a:gs>
            </a:gsLst>
            <a:path path="circle">
              <a:fillToRect r="100000" b="100000"/>
            </a:path>
          </a:gradFill>
        </p:spPr>
      </p:sp>
      <p:sp>
        <p:nvSpPr>
          <p:cNvPr id="33" name="Rectangle 62">
            <a:extLst>
              <a:ext uri="{FF2B5EF4-FFF2-40B4-BE49-F238E27FC236}">
                <a16:creationId xmlns:a16="http://schemas.microsoft.com/office/drawing/2014/main" id="{6EBE3E3A-3618-48FE-9A82-239DC4E3CAFD}"/>
              </a:ext>
            </a:extLst>
          </p:cNvPr>
          <p:cNvSpPr/>
          <p:nvPr userDrawn="1"/>
        </p:nvSpPr>
        <p:spPr>
          <a:xfrm>
            <a:off x="616390" y="6281478"/>
            <a:ext cx="1860959" cy="196977"/>
          </a:xfrm>
          <a:prstGeom prst="rect">
            <a:avLst/>
          </a:prstGeom>
          <a:noFill/>
        </p:spPr>
        <p:txBody>
          <a:bodyPr wrap="none" lIns="0" tIns="0" rIns="0" bIns="0" anchor="t" anchorCtr="0">
            <a:spAutoFit/>
          </a:bodyPr>
          <a:lstStyle/>
          <a:p>
            <a:pPr>
              <a:lnSpc>
                <a:spcPct val="80000"/>
              </a:lnSpc>
            </a:pPr>
            <a:r>
              <a:rPr lang="en-US" sz="1600" dirty="0">
                <a:solidFill>
                  <a:schemeClr val="bg1">
                    <a:lumMod val="50000"/>
                  </a:schemeClr>
                </a:solidFill>
                <a:latin typeface="+mj-lt"/>
              </a:rPr>
              <a:t>ROMA </a:t>
            </a:r>
            <a:r>
              <a:rPr lang="en-US" sz="1600" dirty="0">
                <a:solidFill>
                  <a:schemeClr val="bg1">
                    <a:lumMod val="50000"/>
                  </a:schemeClr>
                </a:solidFill>
              </a:rPr>
              <a:t>I</a:t>
            </a:r>
            <a:r>
              <a:rPr lang="en-US" sz="1600" dirty="0">
                <a:solidFill>
                  <a:schemeClr val="bg1">
                    <a:lumMod val="50000"/>
                  </a:schemeClr>
                </a:solidFill>
                <a:latin typeface="+mj-lt"/>
              </a:rPr>
              <a:t> 00.00.2021</a:t>
            </a:r>
          </a:p>
        </p:txBody>
      </p:sp>
      <p:pic>
        <p:nvPicPr>
          <p:cNvPr id="2" name="Immagine 1">
            <a:extLst>
              <a:ext uri="{FF2B5EF4-FFF2-40B4-BE49-F238E27FC236}">
                <a16:creationId xmlns:a16="http://schemas.microsoft.com/office/drawing/2014/main" id="{3C98C793-EA13-DEB1-5F30-AAFFE90D08A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52963" y="329143"/>
            <a:ext cx="4080882" cy="136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1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0-#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750" fill="hold"/>
                                        <p:tgtEl>
                                          <p:spTgt spid="5"/>
                                        </p:tgtEl>
                                        <p:attrNameLst>
                                          <p:attrName>ppt_x</p:attrName>
                                        </p:attrNameLst>
                                      </p:cBhvr>
                                      <p:tavLst>
                                        <p:tav tm="0">
                                          <p:val>
                                            <p:strVal val="0-#ppt_w/2"/>
                                          </p:val>
                                        </p:tav>
                                        <p:tav tm="100000">
                                          <p:val>
                                            <p:strVal val="#ppt_x"/>
                                          </p:val>
                                        </p:tav>
                                      </p:tavLst>
                                    </p:anim>
                                    <p:anim calcmode="lin" valueType="num">
                                      <p:cBhvr additive="base">
                                        <p:cTn id="16" dur="75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4" decel="100000" fill="hold" nodeType="withEffect">
                                  <p:stCondLst>
                                    <p:cond delay="50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750" fill="hold"/>
                                        <p:tgtEl>
                                          <p:spTgt spid="10"/>
                                        </p:tgtEl>
                                        <p:attrNameLst>
                                          <p:attrName>ppt_x</p:attrName>
                                        </p:attrNameLst>
                                      </p:cBhvr>
                                      <p:tavLst>
                                        <p:tav tm="0">
                                          <p:val>
                                            <p:strVal val="#ppt_x"/>
                                          </p:val>
                                        </p:tav>
                                        <p:tav tm="100000">
                                          <p:val>
                                            <p:strVal val="#ppt_x"/>
                                          </p:val>
                                        </p:tav>
                                      </p:tavLst>
                                    </p:anim>
                                    <p:anim calcmode="lin" valueType="num">
                                      <p:cBhvr additive="base">
                                        <p:cTn id="20" dur="75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60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750" fill="hold"/>
                                        <p:tgtEl>
                                          <p:spTgt spid="11"/>
                                        </p:tgtEl>
                                        <p:attrNameLst>
                                          <p:attrName>ppt_x</p:attrName>
                                        </p:attrNameLst>
                                      </p:cBhvr>
                                      <p:tavLst>
                                        <p:tav tm="0">
                                          <p:val>
                                            <p:strVal val="#ppt_x"/>
                                          </p:val>
                                        </p:tav>
                                        <p:tav tm="100000">
                                          <p:val>
                                            <p:strVal val="#ppt_x"/>
                                          </p:val>
                                        </p:tav>
                                      </p:tavLst>
                                    </p:anim>
                                    <p:anim calcmode="lin" valueType="num">
                                      <p:cBhvr additive="base">
                                        <p:cTn id="24" dur="75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decel="100000" fill="hold" nodeType="withEffect">
                                  <p:stCondLst>
                                    <p:cond delay="70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750" fill="hold"/>
                                        <p:tgtEl>
                                          <p:spTgt spid="16"/>
                                        </p:tgtEl>
                                        <p:attrNameLst>
                                          <p:attrName>ppt_x</p:attrName>
                                        </p:attrNameLst>
                                      </p:cBhvr>
                                      <p:tavLst>
                                        <p:tav tm="0">
                                          <p:val>
                                            <p:strVal val="#ppt_x"/>
                                          </p:val>
                                        </p:tav>
                                        <p:tav tm="100000">
                                          <p:val>
                                            <p:strVal val="#ppt_x"/>
                                          </p:val>
                                        </p:tav>
                                      </p:tavLst>
                                    </p:anim>
                                    <p:anim calcmode="lin" valueType="num">
                                      <p:cBhvr additive="base">
                                        <p:cTn id="28" dur="75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decel="100000" fill="hold" nodeType="withEffect">
                                  <p:stCondLst>
                                    <p:cond delay="80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750" fill="hold"/>
                                        <p:tgtEl>
                                          <p:spTgt spid="8"/>
                                        </p:tgtEl>
                                        <p:attrNameLst>
                                          <p:attrName>ppt_x</p:attrName>
                                        </p:attrNameLst>
                                      </p:cBhvr>
                                      <p:tavLst>
                                        <p:tav tm="0">
                                          <p:val>
                                            <p:strVal val="#ppt_x"/>
                                          </p:val>
                                        </p:tav>
                                        <p:tav tm="100000">
                                          <p:val>
                                            <p:strVal val="#ppt_x"/>
                                          </p:val>
                                        </p:tav>
                                      </p:tavLst>
                                    </p:anim>
                                    <p:anim calcmode="lin" valueType="num">
                                      <p:cBhvr additive="base">
                                        <p:cTn id="32" dur="75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decel="100000" fill="hold" nodeType="withEffect">
                                  <p:stCondLst>
                                    <p:cond delay="90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750" fill="hold"/>
                                        <p:tgtEl>
                                          <p:spTgt spid="7"/>
                                        </p:tgtEl>
                                        <p:attrNameLst>
                                          <p:attrName>ppt_x</p:attrName>
                                        </p:attrNameLst>
                                      </p:cBhvr>
                                      <p:tavLst>
                                        <p:tav tm="0">
                                          <p:val>
                                            <p:strVal val="#ppt_x"/>
                                          </p:val>
                                        </p:tav>
                                        <p:tav tm="100000">
                                          <p:val>
                                            <p:strVal val="#ppt_x"/>
                                          </p:val>
                                        </p:tav>
                                      </p:tavLst>
                                    </p:anim>
                                    <p:anim calcmode="lin" valueType="num">
                                      <p:cBhvr additive="base">
                                        <p:cTn id="36" dur="75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decel="100000" fill="hold" nodeType="withEffect">
                                  <p:stCondLst>
                                    <p:cond delay="100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750" fill="hold"/>
                                        <p:tgtEl>
                                          <p:spTgt spid="14"/>
                                        </p:tgtEl>
                                        <p:attrNameLst>
                                          <p:attrName>ppt_x</p:attrName>
                                        </p:attrNameLst>
                                      </p:cBhvr>
                                      <p:tavLst>
                                        <p:tav tm="0">
                                          <p:val>
                                            <p:strVal val="#ppt_x"/>
                                          </p:val>
                                        </p:tav>
                                        <p:tav tm="100000">
                                          <p:val>
                                            <p:strVal val="#ppt_x"/>
                                          </p:val>
                                        </p:tav>
                                      </p:tavLst>
                                    </p:anim>
                                    <p:anim calcmode="lin" valueType="num">
                                      <p:cBhvr additive="base">
                                        <p:cTn id="40" dur="75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decel="100000" fill="hold" nodeType="withEffect">
                                  <p:stCondLst>
                                    <p:cond delay="110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750" fill="hold"/>
                                        <p:tgtEl>
                                          <p:spTgt spid="12"/>
                                        </p:tgtEl>
                                        <p:attrNameLst>
                                          <p:attrName>ppt_x</p:attrName>
                                        </p:attrNameLst>
                                      </p:cBhvr>
                                      <p:tavLst>
                                        <p:tav tm="0">
                                          <p:val>
                                            <p:strVal val="#ppt_x"/>
                                          </p:val>
                                        </p:tav>
                                        <p:tav tm="100000">
                                          <p:val>
                                            <p:strVal val="#ppt_x"/>
                                          </p:val>
                                        </p:tav>
                                      </p:tavLst>
                                    </p:anim>
                                    <p:anim calcmode="lin" valueType="num">
                                      <p:cBhvr additive="base">
                                        <p:cTn id="44" dur="75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decel="100000" fill="hold" nodeType="withEffect">
                                  <p:stCondLst>
                                    <p:cond delay="120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750" fill="hold"/>
                                        <p:tgtEl>
                                          <p:spTgt spid="9"/>
                                        </p:tgtEl>
                                        <p:attrNameLst>
                                          <p:attrName>ppt_x</p:attrName>
                                        </p:attrNameLst>
                                      </p:cBhvr>
                                      <p:tavLst>
                                        <p:tav tm="0">
                                          <p:val>
                                            <p:strVal val="#ppt_x"/>
                                          </p:val>
                                        </p:tav>
                                        <p:tav tm="100000">
                                          <p:val>
                                            <p:strVal val="#ppt_x"/>
                                          </p:val>
                                        </p:tav>
                                      </p:tavLst>
                                    </p:anim>
                                    <p:anim calcmode="lin" valueType="num">
                                      <p:cBhvr additive="base">
                                        <p:cTn id="48" dur="750" fill="hold"/>
                                        <p:tgtEl>
                                          <p:spTgt spid="9"/>
                                        </p:tgtEl>
                                        <p:attrNameLst>
                                          <p:attrName>ppt_y</p:attrName>
                                        </p:attrNameLst>
                                      </p:cBhvr>
                                      <p:tavLst>
                                        <p:tav tm="0">
                                          <p:val>
                                            <p:strVal val="1+#ppt_h/2"/>
                                          </p:val>
                                        </p:tav>
                                        <p:tav tm="100000">
                                          <p:val>
                                            <p:strVal val="#ppt_y"/>
                                          </p:val>
                                        </p:tav>
                                      </p:tavLst>
                                    </p:anim>
                                  </p:childTnLst>
                                </p:cTn>
                              </p:par>
                              <p:par>
                                <p:cTn id="49" presetID="2" presetClass="entr" presetSubtype="4" decel="100000" fill="hold" nodeType="withEffect">
                                  <p:stCondLst>
                                    <p:cond delay="130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750" fill="hold"/>
                                        <p:tgtEl>
                                          <p:spTgt spid="13"/>
                                        </p:tgtEl>
                                        <p:attrNameLst>
                                          <p:attrName>ppt_x</p:attrName>
                                        </p:attrNameLst>
                                      </p:cBhvr>
                                      <p:tavLst>
                                        <p:tav tm="0">
                                          <p:val>
                                            <p:strVal val="#ppt_x"/>
                                          </p:val>
                                        </p:tav>
                                        <p:tav tm="100000">
                                          <p:val>
                                            <p:strVal val="#ppt_x"/>
                                          </p:val>
                                        </p:tav>
                                      </p:tavLst>
                                    </p:anim>
                                    <p:anim calcmode="lin" valueType="num">
                                      <p:cBhvr additive="base">
                                        <p:cTn id="52" dur="750" fill="hold"/>
                                        <p:tgtEl>
                                          <p:spTgt spid="13"/>
                                        </p:tgtEl>
                                        <p:attrNameLst>
                                          <p:attrName>ppt_y</p:attrName>
                                        </p:attrNameLst>
                                      </p:cBhvr>
                                      <p:tavLst>
                                        <p:tav tm="0">
                                          <p:val>
                                            <p:strVal val="1+#ppt_h/2"/>
                                          </p:val>
                                        </p:tav>
                                        <p:tav tm="100000">
                                          <p:val>
                                            <p:strVal val="#ppt_y"/>
                                          </p:val>
                                        </p:tav>
                                      </p:tavLst>
                                    </p:anim>
                                  </p:childTnLst>
                                </p:cTn>
                              </p:par>
                              <p:par>
                                <p:cTn id="53" presetID="10" presetClass="entr" presetSubtype="0" repeatCount="5000" fill="hold" nodeType="withEffect">
                                  <p:stCondLst>
                                    <p:cond delay="150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
                                        <p:tgtEl>
                                          <p:spTgt spid="15"/>
                                        </p:tgtEl>
                                      </p:cBhvr>
                                    </p:animEffect>
                                  </p:childTnLst>
                                </p:cTn>
                              </p:par>
                              <p:par>
                                <p:cTn id="56" presetID="2" presetClass="entr" presetSubtype="8" decel="10000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750" fill="hold"/>
                                        <p:tgtEl>
                                          <p:spTgt spid="18"/>
                                        </p:tgtEl>
                                        <p:attrNameLst>
                                          <p:attrName>ppt_x</p:attrName>
                                        </p:attrNameLst>
                                      </p:cBhvr>
                                      <p:tavLst>
                                        <p:tav tm="0">
                                          <p:val>
                                            <p:strVal val="0-#ppt_w/2"/>
                                          </p:val>
                                        </p:tav>
                                        <p:tav tm="100000">
                                          <p:val>
                                            <p:strVal val="#ppt_x"/>
                                          </p:val>
                                        </p:tav>
                                      </p:tavLst>
                                    </p:anim>
                                    <p:anim calcmode="lin" valueType="num">
                                      <p:cBhvr additive="base">
                                        <p:cTn id="59" dur="750" fill="hold"/>
                                        <p:tgtEl>
                                          <p:spTgt spid="18"/>
                                        </p:tgtEl>
                                        <p:attrNameLst>
                                          <p:attrName>ppt_y</p:attrName>
                                        </p:attrNameLst>
                                      </p:cBhvr>
                                      <p:tavLst>
                                        <p:tav tm="0">
                                          <p:val>
                                            <p:strVal val="#ppt_y"/>
                                          </p:val>
                                        </p:tav>
                                        <p:tav tm="100000">
                                          <p:val>
                                            <p:strVal val="#ppt_y"/>
                                          </p:val>
                                        </p:tav>
                                      </p:tavLst>
                                    </p:anim>
                                  </p:childTnLst>
                                </p:cTn>
                              </p:par>
                              <p:par>
                                <p:cTn id="60" presetID="2" presetClass="entr" presetSubtype="8" decel="10000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750" fill="hold"/>
                                        <p:tgtEl>
                                          <p:spTgt spid="19"/>
                                        </p:tgtEl>
                                        <p:attrNameLst>
                                          <p:attrName>ppt_x</p:attrName>
                                        </p:attrNameLst>
                                      </p:cBhvr>
                                      <p:tavLst>
                                        <p:tav tm="0">
                                          <p:val>
                                            <p:strVal val="0-#ppt_w/2"/>
                                          </p:val>
                                        </p:tav>
                                        <p:tav tm="100000">
                                          <p:val>
                                            <p:strVal val="#ppt_x"/>
                                          </p:val>
                                        </p:tav>
                                      </p:tavLst>
                                    </p:anim>
                                    <p:anim calcmode="lin" valueType="num">
                                      <p:cBhvr additive="base">
                                        <p:cTn id="63" dur="750" fill="hold"/>
                                        <p:tgtEl>
                                          <p:spTgt spid="19"/>
                                        </p:tgtEl>
                                        <p:attrNameLst>
                                          <p:attrName>ppt_y</p:attrName>
                                        </p:attrNameLst>
                                      </p:cBhvr>
                                      <p:tavLst>
                                        <p:tav tm="0">
                                          <p:val>
                                            <p:strVal val="#ppt_y"/>
                                          </p:val>
                                        </p:tav>
                                        <p:tav tm="100000">
                                          <p:val>
                                            <p:strVal val="#ppt_y"/>
                                          </p:val>
                                        </p:tav>
                                      </p:tavLst>
                                    </p:anim>
                                  </p:childTnLst>
                                </p:cTn>
                              </p:par>
                              <p:par>
                                <p:cTn id="64" presetID="2" presetClass="entr" presetSubtype="8" decel="100000" fill="hold" grpId="0" nodeType="withEffect">
                                  <p:stCondLst>
                                    <p:cond delay="15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750" fill="hold"/>
                                        <p:tgtEl>
                                          <p:spTgt spid="21"/>
                                        </p:tgtEl>
                                        <p:attrNameLst>
                                          <p:attrName>ppt_x</p:attrName>
                                        </p:attrNameLst>
                                      </p:cBhvr>
                                      <p:tavLst>
                                        <p:tav tm="0">
                                          <p:val>
                                            <p:strVal val="0-#ppt_w/2"/>
                                          </p:val>
                                        </p:tav>
                                        <p:tav tm="100000">
                                          <p:val>
                                            <p:strVal val="#ppt_x"/>
                                          </p:val>
                                        </p:tav>
                                      </p:tavLst>
                                    </p:anim>
                                    <p:anim calcmode="lin" valueType="num">
                                      <p:cBhvr additive="base">
                                        <p:cTn id="67" dur="750" fill="hold"/>
                                        <p:tgtEl>
                                          <p:spTgt spid="21"/>
                                        </p:tgtEl>
                                        <p:attrNameLst>
                                          <p:attrName>ppt_y</p:attrName>
                                        </p:attrNameLst>
                                      </p:cBhvr>
                                      <p:tavLst>
                                        <p:tav tm="0">
                                          <p:val>
                                            <p:strVal val="#ppt_y"/>
                                          </p:val>
                                        </p:tav>
                                        <p:tav tm="100000">
                                          <p:val>
                                            <p:strVal val="#ppt_y"/>
                                          </p:val>
                                        </p:tav>
                                      </p:tavLst>
                                    </p:anim>
                                  </p:childTnLst>
                                </p:cTn>
                              </p:par>
                              <p:par>
                                <p:cTn id="68" presetID="2" presetClass="entr" presetSubtype="8" decel="100000" fill="hold" grpId="0" nodeType="withEffect">
                                  <p:stCondLst>
                                    <p:cond delay="250"/>
                                  </p:stCondLst>
                                  <p:childTnLst>
                                    <p:set>
                                      <p:cBhvr>
                                        <p:cTn id="69" dur="1" fill="hold">
                                          <p:stCondLst>
                                            <p:cond delay="0"/>
                                          </p:stCondLst>
                                        </p:cTn>
                                        <p:tgtEl>
                                          <p:spTgt spid="20"/>
                                        </p:tgtEl>
                                        <p:attrNameLst>
                                          <p:attrName>style.visibility</p:attrName>
                                        </p:attrNameLst>
                                      </p:cBhvr>
                                      <p:to>
                                        <p:strVal val="visible"/>
                                      </p:to>
                                    </p:set>
                                    <p:anim calcmode="lin" valueType="num">
                                      <p:cBhvr additive="base">
                                        <p:cTn id="70" dur="750" fill="hold"/>
                                        <p:tgtEl>
                                          <p:spTgt spid="20"/>
                                        </p:tgtEl>
                                        <p:attrNameLst>
                                          <p:attrName>ppt_x</p:attrName>
                                        </p:attrNameLst>
                                      </p:cBhvr>
                                      <p:tavLst>
                                        <p:tav tm="0">
                                          <p:val>
                                            <p:strVal val="0-#ppt_w/2"/>
                                          </p:val>
                                        </p:tav>
                                        <p:tav tm="100000">
                                          <p:val>
                                            <p:strVal val="#ppt_x"/>
                                          </p:val>
                                        </p:tav>
                                      </p:tavLst>
                                    </p:anim>
                                    <p:anim calcmode="lin" valueType="num">
                                      <p:cBhvr additive="base">
                                        <p:cTn id="71" dur="750" fill="hold"/>
                                        <p:tgtEl>
                                          <p:spTgt spid="20"/>
                                        </p:tgtEl>
                                        <p:attrNameLst>
                                          <p:attrName>ppt_y</p:attrName>
                                        </p:attrNameLst>
                                      </p:cBhvr>
                                      <p:tavLst>
                                        <p:tav tm="0">
                                          <p:val>
                                            <p:strVal val="#ppt_y"/>
                                          </p:val>
                                        </p:tav>
                                        <p:tav tm="100000">
                                          <p:val>
                                            <p:strVal val="#ppt_y"/>
                                          </p:val>
                                        </p:tav>
                                      </p:tavLst>
                                    </p:anim>
                                  </p:childTnLst>
                                </p:cTn>
                              </p:par>
                              <p:par>
                                <p:cTn id="72" presetID="2" presetClass="entr" presetSubtype="4" decel="100000" fill="hold" nodeType="withEffect">
                                  <p:stCondLst>
                                    <p:cond delay="50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750" fill="hold"/>
                                        <p:tgtEl>
                                          <p:spTgt spid="25"/>
                                        </p:tgtEl>
                                        <p:attrNameLst>
                                          <p:attrName>ppt_x</p:attrName>
                                        </p:attrNameLst>
                                      </p:cBhvr>
                                      <p:tavLst>
                                        <p:tav tm="0">
                                          <p:val>
                                            <p:strVal val="#ppt_x"/>
                                          </p:val>
                                        </p:tav>
                                        <p:tav tm="100000">
                                          <p:val>
                                            <p:strVal val="#ppt_x"/>
                                          </p:val>
                                        </p:tav>
                                      </p:tavLst>
                                    </p:anim>
                                    <p:anim calcmode="lin" valueType="num">
                                      <p:cBhvr additive="base">
                                        <p:cTn id="75" dur="750" fill="hold"/>
                                        <p:tgtEl>
                                          <p:spTgt spid="25"/>
                                        </p:tgtEl>
                                        <p:attrNameLst>
                                          <p:attrName>ppt_y</p:attrName>
                                        </p:attrNameLst>
                                      </p:cBhvr>
                                      <p:tavLst>
                                        <p:tav tm="0">
                                          <p:val>
                                            <p:strVal val="1+#ppt_h/2"/>
                                          </p:val>
                                        </p:tav>
                                        <p:tav tm="100000">
                                          <p:val>
                                            <p:strVal val="#ppt_y"/>
                                          </p:val>
                                        </p:tav>
                                      </p:tavLst>
                                    </p:anim>
                                  </p:childTnLst>
                                </p:cTn>
                              </p:par>
                              <p:par>
                                <p:cTn id="76" presetID="2" presetClass="entr" presetSubtype="4" decel="100000" fill="hold" nodeType="withEffect">
                                  <p:stCondLst>
                                    <p:cond delay="600"/>
                                  </p:stCondLst>
                                  <p:childTnLst>
                                    <p:set>
                                      <p:cBhvr>
                                        <p:cTn id="77" dur="1" fill="hold">
                                          <p:stCondLst>
                                            <p:cond delay="0"/>
                                          </p:stCondLst>
                                        </p:cTn>
                                        <p:tgtEl>
                                          <p:spTgt spid="26"/>
                                        </p:tgtEl>
                                        <p:attrNameLst>
                                          <p:attrName>style.visibility</p:attrName>
                                        </p:attrNameLst>
                                      </p:cBhvr>
                                      <p:to>
                                        <p:strVal val="visible"/>
                                      </p:to>
                                    </p:set>
                                    <p:anim calcmode="lin" valueType="num">
                                      <p:cBhvr additive="base">
                                        <p:cTn id="78" dur="750" fill="hold"/>
                                        <p:tgtEl>
                                          <p:spTgt spid="26"/>
                                        </p:tgtEl>
                                        <p:attrNameLst>
                                          <p:attrName>ppt_x</p:attrName>
                                        </p:attrNameLst>
                                      </p:cBhvr>
                                      <p:tavLst>
                                        <p:tav tm="0">
                                          <p:val>
                                            <p:strVal val="#ppt_x"/>
                                          </p:val>
                                        </p:tav>
                                        <p:tav tm="100000">
                                          <p:val>
                                            <p:strVal val="#ppt_x"/>
                                          </p:val>
                                        </p:tav>
                                      </p:tavLst>
                                    </p:anim>
                                    <p:anim calcmode="lin" valueType="num">
                                      <p:cBhvr additive="base">
                                        <p:cTn id="79" dur="750" fill="hold"/>
                                        <p:tgtEl>
                                          <p:spTgt spid="26"/>
                                        </p:tgtEl>
                                        <p:attrNameLst>
                                          <p:attrName>ppt_y</p:attrName>
                                        </p:attrNameLst>
                                      </p:cBhvr>
                                      <p:tavLst>
                                        <p:tav tm="0">
                                          <p:val>
                                            <p:strVal val="1+#ppt_h/2"/>
                                          </p:val>
                                        </p:tav>
                                        <p:tav tm="100000">
                                          <p:val>
                                            <p:strVal val="#ppt_y"/>
                                          </p:val>
                                        </p:tav>
                                      </p:tavLst>
                                    </p:anim>
                                  </p:childTnLst>
                                </p:cTn>
                              </p:par>
                              <p:par>
                                <p:cTn id="80" presetID="2" presetClass="entr" presetSubtype="4" decel="100000" fill="hold" nodeType="withEffect">
                                  <p:stCondLst>
                                    <p:cond delay="700"/>
                                  </p:stCondLst>
                                  <p:childTnLst>
                                    <p:set>
                                      <p:cBhvr>
                                        <p:cTn id="81" dur="1" fill="hold">
                                          <p:stCondLst>
                                            <p:cond delay="0"/>
                                          </p:stCondLst>
                                        </p:cTn>
                                        <p:tgtEl>
                                          <p:spTgt spid="31"/>
                                        </p:tgtEl>
                                        <p:attrNameLst>
                                          <p:attrName>style.visibility</p:attrName>
                                        </p:attrNameLst>
                                      </p:cBhvr>
                                      <p:to>
                                        <p:strVal val="visible"/>
                                      </p:to>
                                    </p:set>
                                    <p:anim calcmode="lin" valueType="num">
                                      <p:cBhvr additive="base">
                                        <p:cTn id="82" dur="750" fill="hold"/>
                                        <p:tgtEl>
                                          <p:spTgt spid="31"/>
                                        </p:tgtEl>
                                        <p:attrNameLst>
                                          <p:attrName>ppt_x</p:attrName>
                                        </p:attrNameLst>
                                      </p:cBhvr>
                                      <p:tavLst>
                                        <p:tav tm="0">
                                          <p:val>
                                            <p:strVal val="#ppt_x"/>
                                          </p:val>
                                        </p:tav>
                                        <p:tav tm="100000">
                                          <p:val>
                                            <p:strVal val="#ppt_x"/>
                                          </p:val>
                                        </p:tav>
                                      </p:tavLst>
                                    </p:anim>
                                    <p:anim calcmode="lin" valueType="num">
                                      <p:cBhvr additive="base">
                                        <p:cTn id="83" dur="750" fill="hold"/>
                                        <p:tgtEl>
                                          <p:spTgt spid="31"/>
                                        </p:tgtEl>
                                        <p:attrNameLst>
                                          <p:attrName>ppt_y</p:attrName>
                                        </p:attrNameLst>
                                      </p:cBhvr>
                                      <p:tavLst>
                                        <p:tav tm="0">
                                          <p:val>
                                            <p:strVal val="1+#ppt_h/2"/>
                                          </p:val>
                                        </p:tav>
                                        <p:tav tm="100000">
                                          <p:val>
                                            <p:strVal val="#ppt_y"/>
                                          </p:val>
                                        </p:tav>
                                      </p:tavLst>
                                    </p:anim>
                                  </p:childTnLst>
                                </p:cTn>
                              </p:par>
                              <p:par>
                                <p:cTn id="84" presetID="2" presetClass="entr" presetSubtype="4" decel="100000" fill="hold" nodeType="withEffect">
                                  <p:stCondLst>
                                    <p:cond delay="80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750" fill="hold"/>
                                        <p:tgtEl>
                                          <p:spTgt spid="23"/>
                                        </p:tgtEl>
                                        <p:attrNameLst>
                                          <p:attrName>ppt_x</p:attrName>
                                        </p:attrNameLst>
                                      </p:cBhvr>
                                      <p:tavLst>
                                        <p:tav tm="0">
                                          <p:val>
                                            <p:strVal val="#ppt_x"/>
                                          </p:val>
                                        </p:tav>
                                        <p:tav tm="100000">
                                          <p:val>
                                            <p:strVal val="#ppt_x"/>
                                          </p:val>
                                        </p:tav>
                                      </p:tavLst>
                                    </p:anim>
                                    <p:anim calcmode="lin" valueType="num">
                                      <p:cBhvr additive="base">
                                        <p:cTn id="87" dur="750" fill="hold"/>
                                        <p:tgtEl>
                                          <p:spTgt spid="23"/>
                                        </p:tgtEl>
                                        <p:attrNameLst>
                                          <p:attrName>ppt_y</p:attrName>
                                        </p:attrNameLst>
                                      </p:cBhvr>
                                      <p:tavLst>
                                        <p:tav tm="0">
                                          <p:val>
                                            <p:strVal val="1+#ppt_h/2"/>
                                          </p:val>
                                        </p:tav>
                                        <p:tav tm="100000">
                                          <p:val>
                                            <p:strVal val="#ppt_y"/>
                                          </p:val>
                                        </p:tav>
                                      </p:tavLst>
                                    </p:anim>
                                  </p:childTnLst>
                                </p:cTn>
                              </p:par>
                              <p:par>
                                <p:cTn id="88" presetID="2" presetClass="entr" presetSubtype="4" decel="100000" fill="hold" nodeType="withEffect">
                                  <p:stCondLst>
                                    <p:cond delay="900"/>
                                  </p:stCondLst>
                                  <p:childTnLst>
                                    <p:set>
                                      <p:cBhvr>
                                        <p:cTn id="89" dur="1" fill="hold">
                                          <p:stCondLst>
                                            <p:cond delay="0"/>
                                          </p:stCondLst>
                                        </p:cTn>
                                        <p:tgtEl>
                                          <p:spTgt spid="22"/>
                                        </p:tgtEl>
                                        <p:attrNameLst>
                                          <p:attrName>style.visibility</p:attrName>
                                        </p:attrNameLst>
                                      </p:cBhvr>
                                      <p:to>
                                        <p:strVal val="visible"/>
                                      </p:to>
                                    </p:set>
                                    <p:anim calcmode="lin" valueType="num">
                                      <p:cBhvr additive="base">
                                        <p:cTn id="90" dur="750" fill="hold"/>
                                        <p:tgtEl>
                                          <p:spTgt spid="22"/>
                                        </p:tgtEl>
                                        <p:attrNameLst>
                                          <p:attrName>ppt_x</p:attrName>
                                        </p:attrNameLst>
                                      </p:cBhvr>
                                      <p:tavLst>
                                        <p:tav tm="0">
                                          <p:val>
                                            <p:strVal val="#ppt_x"/>
                                          </p:val>
                                        </p:tav>
                                        <p:tav tm="100000">
                                          <p:val>
                                            <p:strVal val="#ppt_x"/>
                                          </p:val>
                                        </p:tav>
                                      </p:tavLst>
                                    </p:anim>
                                    <p:anim calcmode="lin" valueType="num">
                                      <p:cBhvr additive="base">
                                        <p:cTn id="91" dur="750" fill="hold"/>
                                        <p:tgtEl>
                                          <p:spTgt spid="22"/>
                                        </p:tgtEl>
                                        <p:attrNameLst>
                                          <p:attrName>ppt_y</p:attrName>
                                        </p:attrNameLst>
                                      </p:cBhvr>
                                      <p:tavLst>
                                        <p:tav tm="0">
                                          <p:val>
                                            <p:strVal val="1+#ppt_h/2"/>
                                          </p:val>
                                        </p:tav>
                                        <p:tav tm="100000">
                                          <p:val>
                                            <p:strVal val="#ppt_y"/>
                                          </p:val>
                                        </p:tav>
                                      </p:tavLst>
                                    </p:anim>
                                  </p:childTnLst>
                                </p:cTn>
                              </p:par>
                              <p:par>
                                <p:cTn id="92" presetID="2" presetClass="entr" presetSubtype="4" decel="100000" fill="hold" nodeType="withEffect">
                                  <p:stCondLst>
                                    <p:cond delay="1000"/>
                                  </p:stCondLst>
                                  <p:childTnLst>
                                    <p:set>
                                      <p:cBhvr>
                                        <p:cTn id="93" dur="1" fill="hold">
                                          <p:stCondLst>
                                            <p:cond delay="0"/>
                                          </p:stCondLst>
                                        </p:cTn>
                                        <p:tgtEl>
                                          <p:spTgt spid="29"/>
                                        </p:tgtEl>
                                        <p:attrNameLst>
                                          <p:attrName>style.visibility</p:attrName>
                                        </p:attrNameLst>
                                      </p:cBhvr>
                                      <p:to>
                                        <p:strVal val="visible"/>
                                      </p:to>
                                    </p:set>
                                    <p:anim calcmode="lin" valueType="num">
                                      <p:cBhvr additive="base">
                                        <p:cTn id="94" dur="750" fill="hold"/>
                                        <p:tgtEl>
                                          <p:spTgt spid="29"/>
                                        </p:tgtEl>
                                        <p:attrNameLst>
                                          <p:attrName>ppt_x</p:attrName>
                                        </p:attrNameLst>
                                      </p:cBhvr>
                                      <p:tavLst>
                                        <p:tav tm="0">
                                          <p:val>
                                            <p:strVal val="#ppt_x"/>
                                          </p:val>
                                        </p:tav>
                                        <p:tav tm="100000">
                                          <p:val>
                                            <p:strVal val="#ppt_x"/>
                                          </p:val>
                                        </p:tav>
                                      </p:tavLst>
                                    </p:anim>
                                    <p:anim calcmode="lin" valueType="num">
                                      <p:cBhvr additive="base">
                                        <p:cTn id="95" dur="750" fill="hold"/>
                                        <p:tgtEl>
                                          <p:spTgt spid="29"/>
                                        </p:tgtEl>
                                        <p:attrNameLst>
                                          <p:attrName>ppt_y</p:attrName>
                                        </p:attrNameLst>
                                      </p:cBhvr>
                                      <p:tavLst>
                                        <p:tav tm="0">
                                          <p:val>
                                            <p:strVal val="1+#ppt_h/2"/>
                                          </p:val>
                                        </p:tav>
                                        <p:tav tm="100000">
                                          <p:val>
                                            <p:strVal val="#ppt_y"/>
                                          </p:val>
                                        </p:tav>
                                      </p:tavLst>
                                    </p:anim>
                                  </p:childTnLst>
                                </p:cTn>
                              </p:par>
                              <p:par>
                                <p:cTn id="96" presetID="2" presetClass="entr" presetSubtype="4" decel="100000" fill="hold" nodeType="withEffect">
                                  <p:stCondLst>
                                    <p:cond delay="1100"/>
                                  </p:stCondLst>
                                  <p:childTnLst>
                                    <p:set>
                                      <p:cBhvr>
                                        <p:cTn id="97" dur="1" fill="hold">
                                          <p:stCondLst>
                                            <p:cond delay="0"/>
                                          </p:stCondLst>
                                        </p:cTn>
                                        <p:tgtEl>
                                          <p:spTgt spid="27"/>
                                        </p:tgtEl>
                                        <p:attrNameLst>
                                          <p:attrName>style.visibility</p:attrName>
                                        </p:attrNameLst>
                                      </p:cBhvr>
                                      <p:to>
                                        <p:strVal val="visible"/>
                                      </p:to>
                                    </p:set>
                                    <p:anim calcmode="lin" valueType="num">
                                      <p:cBhvr additive="base">
                                        <p:cTn id="98" dur="750" fill="hold"/>
                                        <p:tgtEl>
                                          <p:spTgt spid="27"/>
                                        </p:tgtEl>
                                        <p:attrNameLst>
                                          <p:attrName>ppt_x</p:attrName>
                                        </p:attrNameLst>
                                      </p:cBhvr>
                                      <p:tavLst>
                                        <p:tav tm="0">
                                          <p:val>
                                            <p:strVal val="#ppt_x"/>
                                          </p:val>
                                        </p:tav>
                                        <p:tav tm="100000">
                                          <p:val>
                                            <p:strVal val="#ppt_x"/>
                                          </p:val>
                                        </p:tav>
                                      </p:tavLst>
                                    </p:anim>
                                    <p:anim calcmode="lin" valueType="num">
                                      <p:cBhvr additive="base">
                                        <p:cTn id="99" dur="750" fill="hold"/>
                                        <p:tgtEl>
                                          <p:spTgt spid="27"/>
                                        </p:tgtEl>
                                        <p:attrNameLst>
                                          <p:attrName>ppt_y</p:attrName>
                                        </p:attrNameLst>
                                      </p:cBhvr>
                                      <p:tavLst>
                                        <p:tav tm="0">
                                          <p:val>
                                            <p:strVal val="1+#ppt_h/2"/>
                                          </p:val>
                                        </p:tav>
                                        <p:tav tm="100000">
                                          <p:val>
                                            <p:strVal val="#ppt_y"/>
                                          </p:val>
                                        </p:tav>
                                      </p:tavLst>
                                    </p:anim>
                                  </p:childTnLst>
                                </p:cTn>
                              </p:par>
                              <p:par>
                                <p:cTn id="100" presetID="2" presetClass="entr" presetSubtype="4" decel="100000" fill="hold" nodeType="withEffect">
                                  <p:stCondLst>
                                    <p:cond delay="1200"/>
                                  </p:stCondLst>
                                  <p:childTnLst>
                                    <p:set>
                                      <p:cBhvr>
                                        <p:cTn id="101" dur="1" fill="hold">
                                          <p:stCondLst>
                                            <p:cond delay="0"/>
                                          </p:stCondLst>
                                        </p:cTn>
                                        <p:tgtEl>
                                          <p:spTgt spid="24"/>
                                        </p:tgtEl>
                                        <p:attrNameLst>
                                          <p:attrName>style.visibility</p:attrName>
                                        </p:attrNameLst>
                                      </p:cBhvr>
                                      <p:to>
                                        <p:strVal val="visible"/>
                                      </p:to>
                                    </p:set>
                                    <p:anim calcmode="lin" valueType="num">
                                      <p:cBhvr additive="base">
                                        <p:cTn id="102" dur="750" fill="hold"/>
                                        <p:tgtEl>
                                          <p:spTgt spid="24"/>
                                        </p:tgtEl>
                                        <p:attrNameLst>
                                          <p:attrName>ppt_x</p:attrName>
                                        </p:attrNameLst>
                                      </p:cBhvr>
                                      <p:tavLst>
                                        <p:tav tm="0">
                                          <p:val>
                                            <p:strVal val="#ppt_x"/>
                                          </p:val>
                                        </p:tav>
                                        <p:tav tm="100000">
                                          <p:val>
                                            <p:strVal val="#ppt_x"/>
                                          </p:val>
                                        </p:tav>
                                      </p:tavLst>
                                    </p:anim>
                                    <p:anim calcmode="lin" valueType="num">
                                      <p:cBhvr additive="base">
                                        <p:cTn id="103" dur="750" fill="hold"/>
                                        <p:tgtEl>
                                          <p:spTgt spid="24"/>
                                        </p:tgtEl>
                                        <p:attrNameLst>
                                          <p:attrName>ppt_y</p:attrName>
                                        </p:attrNameLst>
                                      </p:cBhvr>
                                      <p:tavLst>
                                        <p:tav tm="0">
                                          <p:val>
                                            <p:strVal val="1+#ppt_h/2"/>
                                          </p:val>
                                        </p:tav>
                                        <p:tav tm="100000">
                                          <p:val>
                                            <p:strVal val="#ppt_y"/>
                                          </p:val>
                                        </p:tav>
                                      </p:tavLst>
                                    </p:anim>
                                  </p:childTnLst>
                                </p:cTn>
                              </p:par>
                              <p:par>
                                <p:cTn id="104" presetID="2" presetClass="entr" presetSubtype="4" decel="100000" fill="hold" nodeType="withEffect">
                                  <p:stCondLst>
                                    <p:cond delay="1300"/>
                                  </p:stCondLst>
                                  <p:childTnLst>
                                    <p:set>
                                      <p:cBhvr>
                                        <p:cTn id="105" dur="1" fill="hold">
                                          <p:stCondLst>
                                            <p:cond delay="0"/>
                                          </p:stCondLst>
                                        </p:cTn>
                                        <p:tgtEl>
                                          <p:spTgt spid="28"/>
                                        </p:tgtEl>
                                        <p:attrNameLst>
                                          <p:attrName>style.visibility</p:attrName>
                                        </p:attrNameLst>
                                      </p:cBhvr>
                                      <p:to>
                                        <p:strVal val="visible"/>
                                      </p:to>
                                    </p:set>
                                    <p:anim calcmode="lin" valueType="num">
                                      <p:cBhvr additive="base">
                                        <p:cTn id="106" dur="750" fill="hold"/>
                                        <p:tgtEl>
                                          <p:spTgt spid="28"/>
                                        </p:tgtEl>
                                        <p:attrNameLst>
                                          <p:attrName>ppt_x</p:attrName>
                                        </p:attrNameLst>
                                      </p:cBhvr>
                                      <p:tavLst>
                                        <p:tav tm="0">
                                          <p:val>
                                            <p:strVal val="#ppt_x"/>
                                          </p:val>
                                        </p:tav>
                                        <p:tav tm="100000">
                                          <p:val>
                                            <p:strVal val="#ppt_x"/>
                                          </p:val>
                                        </p:tav>
                                      </p:tavLst>
                                    </p:anim>
                                    <p:anim calcmode="lin" valueType="num">
                                      <p:cBhvr additive="base">
                                        <p:cTn id="107" dur="750" fill="hold"/>
                                        <p:tgtEl>
                                          <p:spTgt spid="28"/>
                                        </p:tgtEl>
                                        <p:attrNameLst>
                                          <p:attrName>ppt_y</p:attrName>
                                        </p:attrNameLst>
                                      </p:cBhvr>
                                      <p:tavLst>
                                        <p:tav tm="0">
                                          <p:val>
                                            <p:strVal val="1+#ppt_h/2"/>
                                          </p:val>
                                        </p:tav>
                                        <p:tav tm="100000">
                                          <p:val>
                                            <p:strVal val="#ppt_y"/>
                                          </p:val>
                                        </p:tav>
                                      </p:tavLst>
                                    </p:anim>
                                  </p:childTnLst>
                                </p:cTn>
                              </p:par>
                              <p:par>
                                <p:cTn id="108" presetID="10" presetClass="entr" presetSubtype="0" repeatCount="5000" fill="hold" nodeType="withEffect">
                                  <p:stCondLst>
                                    <p:cond delay="1500"/>
                                  </p:stCondLst>
                                  <p:childTnLst>
                                    <p:set>
                                      <p:cBhvr>
                                        <p:cTn id="109" dur="1" fill="hold">
                                          <p:stCondLst>
                                            <p:cond delay="0"/>
                                          </p:stCondLst>
                                        </p:cTn>
                                        <p:tgtEl>
                                          <p:spTgt spid="30"/>
                                        </p:tgtEl>
                                        <p:attrNameLst>
                                          <p:attrName>style.visibility</p:attrName>
                                        </p:attrNameLst>
                                      </p:cBhvr>
                                      <p:to>
                                        <p:strVal val="visible"/>
                                      </p:to>
                                    </p:set>
                                    <p:animEffect transition="in" filter="fade">
                                      <p:cBhvr>
                                        <p:cTn id="110" dur="100"/>
                                        <p:tgtEl>
                                          <p:spTgt spid="30"/>
                                        </p:tgtEl>
                                      </p:cBhvr>
                                    </p:animEffect>
                                  </p:childTnLst>
                                </p:cTn>
                              </p:par>
                              <p:par>
                                <p:cTn id="111" presetID="2" presetClass="entr" presetSubtype="8" decel="10000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 calcmode="lin" valueType="num">
                                      <p:cBhvr additive="base">
                                        <p:cTn id="113" dur="750" fill="hold"/>
                                        <p:tgtEl>
                                          <p:spTgt spid="33"/>
                                        </p:tgtEl>
                                        <p:attrNameLst>
                                          <p:attrName>ppt_x</p:attrName>
                                        </p:attrNameLst>
                                      </p:cBhvr>
                                      <p:tavLst>
                                        <p:tav tm="0">
                                          <p:val>
                                            <p:strVal val="0-#ppt_w/2"/>
                                          </p:val>
                                        </p:tav>
                                        <p:tav tm="100000">
                                          <p:val>
                                            <p:strVal val="#ppt_x"/>
                                          </p:val>
                                        </p:tav>
                                      </p:tavLst>
                                    </p:anim>
                                    <p:anim calcmode="lin" valueType="num">
                                      <p:cBhvr additive="base">
                                        <p:cTn id="114" dur="75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8" grpId="0"/>
      <p:bldP spid="19" grpId="0"/>
      <p:bldP spid="20" grpId="0"/>
      <p:bldP spid="21" grpId="0"/>
      <p:bldP spid="33"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UTILITALIA - Cover 2">
    <p:spTree>
      <p:nvGrpSpPr>
        <p:cNvPr id="1" name=""/>
        <p:cNvGrpSpPr/>
        <p:nvPr/>
      </p:nvGrpSpPr>
      <p:grpSpPr>
        <a:xfrm>
          <a:off x="0" y="0"/>
          <a:ext cx="0" cy="0"/>
          <a:chOff x="0" y="0"/>
          <a:chExt cx="0" cy="0"/>
        </a:xfrm>
      </p:grpSpPr>
      <p:sp>
        <p:nvSpPr>
          <p:cNvPr id="4" name="Rectangle 62">
            <a:extLst>
              <a:ext uri="{FF2B5EF4-FFF2-40B4-BE49-F238E27FC236}">
                <a16:creationId xmlns:a16="http://schemas.microsoft.com/office/drawing/2014/main" id="{6EBE3E3A-3618-48FE-9A82-239DC4E3CAFD}"/>
              </a:ext>
            </a:extLst>
          </p:cNvPr>
          <p:cNvSpPr/>
          <p:nvPr/>
        </p:nvSpPr>
        <p:spPr>
          <a:xfrm>
            <a:off x="742744" y="437013"/>
            <a:ext cx="1860959" cy="196977"/>
          </a:xfrm>
          <a:prstGeom prst="rect">
            <a:avLst/>
          </a:prstGeom>
          <a:noFill/>
        </p:spPr>
        <p:txBody>
          <a:bodyPr wrap="none" lIns="0" tIns="0" rIns="0" bIns="0" anchor="t" anchorCtr="0">
            <a:spAutoFit/>
          </a:bodyPr>
          <a:lstStyle/>
          <a:p>
            <a:pPr>
              <a:lnSpc>
                <a:spcPct val="80000"/>
              </a:lnSpc>
            </a:pPr>
            <a:r>
              <a:rPr lang="en-US" sz="1600" dirty="0">
                <a:solidFill>
                  <a:schemeClr val="bg1">
                    <a:lumMod val="50000"/>
                  </a:schemeClr>
                </a:solidFill>
                <a:latin typeface="+mj-lt"/>
              </a:rPr>
              <a:t>ROMA </a:t>
            </a:r>
            <a:r>
              <a:rPr lang="en-US" sz="1600" dirty="0">
                <a:solidFill>
                  <a:schemeClr val="bg1">
                    <a:lumMod val="50000"/>
                  </a:schemeClr>
                </a:solidFill>
              </a:rPr>
              <a:t>I</a:t>
            </a:r>
            <a:r>
              <a:rPr lang="en-US" sz="1600" dirty="0">
                <a:solidFill>
                  <a:schemeClr val="bg1">
                    <a:lumMod val="50000"/>
                  </a:schemeClr>
                </a:solidFill>
                <a:latin typeface="+mj-lt"/>
              </a:rPr>
              <a:t> 00.00.2021</a:t>
            </a:r>
          </a:p>
        </p:txBody>
      </p:sp>
      <p:sp>
        <p:nvSpPr>
          <p:cNvPr id="5" name="Rectangle 64">
            <a:extLst>
              <a:ext uri="{FF2B5EF4-FFF2-40B4-BE49-F238E27FC236}">
                <a16:creationId xmlns:a16="http://schemas.microsoft.com/office/drawing/2014/main" id="{F2B02227-3C75-403F-8A90-D0049EC71331}"/>
              </a:ext>
            </a:extLst>
          </p:cNvPr>
          <p:cNvSpPr/>
          <p:nvPr/>
        </p:nvSpPr>
        <p:spPr>
          <a:xfrm>
            <a:off x="637236" y="5590687"/>
            <a:ext cx="11249963" cy="678235"/>
          </a:xfrm>
          <a:prstGeom prst="rect">
            <a:avLst/>
          </a:prstGeom>
        </p:spPr>
        <p:txBody>
          <a:bodyPr wrap="square" lIns="0" tIns="0" rIns="0" bIns="0" anchor="t">
            <a:noAutofit/>
          </a:bodyPr>
          <a:lstStyle/>
          <a:p>
            <a:pPr>
              <a:lnSpc>
                <a:spcPct val="90000"/>
              </a:lnSpc>
            </a:pPr>
            <a:r>
              <a:rPr lang="en-US" sz="3800" spc="-150" dirty="0" err="1">
                <a:latin typeface="+mj-lt"/>
              </a:rPr>
              <a:t>Utilitalia</a:t>
            </a:r>
            <a:r>
              <a:rPr lang="en-US" sz="3800" spc="-150" dirty="0">
                <a:latin typeface="+mj-lt"/>
              </a:rPr>
              <a:t> layout PPT</a:t>
            </a:r>
          </a:p>
          <a:p>
            <a:pPr>
              <a:lnSpc>
                <a:spcPct val="90000"/>
              </a:lnSpc>
            </a:pPr>
            <a:r>
              <a:rPr lang="en-US" sz="3800" spc="-150" dirty="0">
                <a:latin typeface="+mj-lt"/>
              </a:rPr>
              <a:t>cover template</a:t>
            </a:r>
          </a:p>
        </p:txBody>
      </p:sp>
      <p:grpSp>
        <p:nvGrpSpPr>
          <p:cNvPr id="6" name="Gruppo 5"/>
          <p:cNvGrpSpPr/>
          <p:nvPr/>
        </p:nvGrpSpPr>
        <p:grpSpPr>
          <a:xfrm>
            <a:off x="7382934" y="1482621"/>
            <a:ext cx="4215384" cy="4223516"/>
            <a:chOff x="10606021" y="800514"/>
            <a:chExt cx="5333951" cy="5344243"/>
          </a:xfrm>
        </p:grpSpPr>
        <p:sp>
          <p:nvSpPr>
            <p:cNvPr id="7" name="Picture Placeholder 4">
              <a:extLst>
                <a:ext uri="{FF2B5EF4-FFF2-40B4-BE49-F238E27FC236}">
                  <a16:creationId xmlns:a16="http://schemas.microsoft.com/office/drawing/2014/main" id="{452DCA73-8ECA-4D37-A9B0-5D8F4D02EECE}"/>
                </a:ext>
              </a:extLst>
            </p:cNvPr>
            <p:cNvSpPr txBox="1">
              <a:spLocks noChangeAspect="1"/>
            </p:cNvSpPr>
            <p:nvPr/>
          </p:nvSpPr>
          <p:spPr>
            <a:xfrm>
              <a:off x="14191141" y="2600964"/>
              <a:ext cx="1748831" cy="1749287"/>
            </a:xfrm>
            <a:prstGeom prst="diamond">
              <a:avLst/>
            </a:prstGeom>
            <a:blipFill dpi="0" rotWithShape="1">
              <a:blip r:embed="rId2" cstate="email">
                <a:extLst>
                  <a:ext uri="{28A0092B-C50C-407E-A947-70E740481C1C}">
                    <a14:useLocalDpi xmlns:a14="http://schemas.microsoft.com/office/drawing/2010/main"/>
                  </a:ext>
                </a:extLst>
              </a:blip>
              <a:srcRect/>
              <a:stretch>
                <a:fillRect/>
              </a:stretch>
            </a:blipFill>
          </p:spPr>
        </p:sp>
        <p:sp>
          <p:nvSpPr>
            <p:cNvPr id="8" name="Picture Placeholder 5">
              <a:extLst>
                <a:ext uri="{FF2B5EF4-FFF2-40B4-BE49-F238E27FC236}">
                  <a16:creationId xmlns:a16="http://schemas.microsoft.com/office/drawing/2014/main" id="{3F84BBCB-6768-4549-8A07-CC2DFFBAEDE6}"/>
                </a:ext>
              </a:extLst>
            </p:cNvPr>
            <p:cNvSpPr txBox="1">
              <a:spLocks/>
            </p:cNvSpPr>
            <p:nvPr/>
          </p:nvSpPr>
          <p:spPr>
            <a:xfrm>
              <a:off x="13294644" y="1705206"/>
              <a:ext cx="1748831" cy="1749287"/>
            </a:xfrm>
            <a:prstGeom prst="diamond">
              <a:avLst/>
            </a:prstGeom>
            <a:blipFill dpi="0" rotWithShape="1">
              <a:blip r:embed="rId3" cstate="email">
                <a:extLst>
                  <a:ext uri="{28A0092B-C50C-407E-A947-70E740481C1C}">
                    <a14:useLocalDpi xmlns:a14="http://schemas.microsoft.com/office/drawing/2010/main"/>
                  </a:ext>
                </a:extLst>
              </a:blip>
              <a:srcRect/>
              <a:stretch>
                <a:fillRect/>
              </a:stretch>
            </a:blipFill>
          </p:spPr>
        </p:sp>
        <p:sp>
          <p:nvSpPr>
            <p:cNvPr id="9" name="Picture Placeholder 7">
              <a:extLst>
                <a:ext uri="{FF2B5EF4-FFF2-40B4-BE49-F238E27FC236}">
                  <a16:creationId xmlns:a16="http://schemas.microsoft.com/office/drawing/2014/main" id="{75598B78-8C02-435D-8B80-E1EAB1A6C4F9}"/>
                </a:ext>
              </a:extLst>
            </p:cNvPr>
            <p:cNvSpPr txBox="1">
              <a:spLocks/>
            </p:cNvSpPr>
            <p:nvPr/>
          </p:nvSpPr>
          <p:spPr>
            <a:xfrm>
              <a:off x="12399772" y="4395470"/>
              <a:ext cx="1748831" cy="1749287"/>
            </a:xfrm>
            <a:prstGeom prst="diamond">
              <a:avLst/>
            </a:prstGeom>
            <a:gradFill>
              <a:gsLst>
                <a:gs pos="0">
                  <a:schemeClr val="accent4">
                    <a:lumMod val="60000"/>
                    <a:lumOff val="40000"/>
                  </a:schemeClr>
                </a:gs>
                <a:gs pos="100000">
                  <a:schemeClr val="accent6"/>
                </a:gs>
              </a:gsLst>
              <a:path path="circle">
                <a:fillToRect r="100000" b="100000"/>
              </a:path>
            </a:gradFill>
          </p:spPr>
        </p:sp>
        <p:sp>
          <p:nvSpPr>
            <p:cNvPr id="10" name="Picture Placeholder 8">
              <a:extLst>
                <a:ext uri="{FF2B5EF4-FFF2-40B4-BE49-F238E27FC236}">
                  <a16:creationId xmlns:a16="http://schemas.microsoft.com/office/drawing/2014/main" id="{73D306B3-04F8-4A0B-88E5-880CE5382A2B}"/>
                </a:ext>
              </a:extLst>
            </p:cNvPr>
            <p:cNvSpPr txBox="1">
              <a:spLocks/>
            </p:cNvSpPr>
            <p:nvPr/>
          </p:nvSpPr>
          <p:spPr>
            <a:xfrm>
              <a:off x="10606021" y="800514"/>
              <a:ext cx="1748831" cy="1749287"/>
            </a:xfrm>
            <a:prstGeom prst="diamond">
              <a:avLst/>
            </a:prstGeom>
            <a:gradFill>
              <a:gsLst>
                <a:gs pos="23000">
                  <a:schemeClr val="accent3">
                    <a:lumMod val="75000"/>
                  </a:schemeClr>
                </a:gs>
                <a:gs pos="100000">
                  <a:schemeClr val="accent4">
                    <a:lumMod val="60000"/>
                    <a:lumOff val="40000"/>
                  </a:schemeClr>
                </a:gs>
              </a:gsLst>
              <a:path path="circle">
                <a:fillToRect r="100000" b="100000"/>
              </a:path>
            </a:gradFill>
          </p:spPr>
        </p:sp>
        <p:sp>
          <p:nvSpPr>
            <p:cNvPr id="11" name="Picture Placeholder 9">
              <a:extLst>
                <a:ext uri="{FF2B5EF4-FFF2-40B4-BE49-F238E27FC236}">
                  <a16:creationId xmlns:a16="http://schemas.microsoft.com/office/drawing/2014/main" id="{A824762D-85B9-4063-B0E5-36C4D10DCA21}"/>
                </a:ext>
              </a:extLst>
            </p:cNvPr>
            <p:cNvSpPr txBox="1">
              <a:spLocks/>
            </p:cNvSpPr>
            <p:nvPr/>
          </p:nvSpPr>
          <p:spPr>
            <a:xfrm>
              <a:off x="12399772" y="800514"/>
              <a:ext cx="1748831" cy="1749287"/>
            </a:xfrm>
            <a:prstGeom prst="diamond">
              <a:avLst/>
            </a:prstGeom>
            <a:gradFill>
              <a:gsLst>
                <a:gs pos="54000">
                  <a:schemeClr val="accent4">
                    <a:lumMod val="60000"/>
                    <a:lumOff val="40000"/>
                  </a:schemeClr>
                </a:gs>
                <a:gs pos="100000">
                  <a:schemeClr val="accent3">
                    <a:lumMod val="75000"/>
                  </a:schemeClr>
                </a:gs>
              </a:gsLst>
              <a:path path="circle">
                <a:fillToRect r="100000" b="100000"/>
              </a:path>
            </a:gradFill>
          </p:spPr>
        </p:sp>
        <p:sp>
          <p:nvSpPr>
            <p:cNvPr id="12" name="Picture Placeholder 11">
              <a:extLst>
                <a:ext uri="{FF2B5EF4-FFF2-40B4-BE49-F238E27FC236}">
                  <a16:creationId xmlns:a16="http://schemas.microsoft.com/office/drawing/2014/main" id="{A708CD93-7096-408F-B3D0-2A6CFDF94DF0}"/>
                </a:ext>
              </a:extLst>
            </p:cNvPr>
            <p:cNvSpPr txBox="1">
              <a:spLocks/>
            </p:cNvSpPr>
            <p:nvPr/>
          </p:nvSpPr>
          <p:spPr>
            <a:xfrm>
              <a:off x="10606021" y="4395470"/>
              <a:ext cx="1748831" cy="1749287"/>
            </a:xfrm>
            <a:prstGeom prst="diamond">
              <a:avLst/>
            </a:prstGeom>
            <a:gradFill>
              <a:gsLst>
                <a:gs pos="0">
                  <a:schemeClr val="accent1">
                    <a:lumMod val="50000"/>
                  </a:schemeClr>
                </a:gs>
                <a:gs pos="100000">
                  <a:schemeClr val="accent6"/>
                </a:gs>
              </a:gsLst>
              <a:path path="circle">
                <a:fillToRect r="100000" b="100000"/>
              </a:path>
            </a:gradFill>
          </p:spPr>
        </p:sp>
        <p:sp>
          <p:nvSpPr>
            <p:cNvPr id="13" name="Picture Placeholder 12">
              <a:extLst>
                <a:ext uri="{FF2B5EF4-FFF2-40B4-BE49-F238E27FC236}">
                  <a16:creationId xmlns:a16="http://schemas.microsoft.com/office/drawing/2014/main" id="{C6A91099-07DE-4EC6-BAD3-DC954E63CED3}"/>
                </a:ext>
              </a:extLst>
            </p:cNvPr>
            <p:cNvSpPr txBox="1">
              <a:spLocks/>
            </p:cNvSpPr>
            <p:nvPr/>
          </p:nvSpPr>
          <p:spPr>
            <a:xfrm>
              <a:off x="14191141" y="4395470"/>
              <a:ext cx="1748831" cy="1749287"/>
            </a:xfrm>
            <a:prstGeom prst="diamond">
              <a:avLst/>
            </a:prstGeom>
            <a:blipFill dpi="0" rotWithShape="1">
              <a:blip r:embed="rId4" cstate="email">
                <a:extLst>
                  <a:ext uri="{28A0092B-C50C-407E-A947-70E740481C1C}">
                    <a14:useLocalDpi xmlns:a14="http://schemas.microsoft.com/office/drawing/2010/main"/>
                  </a:ext>
                </a:extLst>
              </a:blip>
              <a:srcRect/>
              <a:stretch>
                <a:fillRect/>
              </a:stretch>
            </a:blipFill>
          </p:spPr>
        </p:sp>
        <p:sp>
          <p:nvSpPr>
            <p:cNvPr id="14" name="Picture Placeholder 13">
              <a:extLst>
                <a:ext uri="{FF2B5EF4-FFF2-40B4-BE49-F238E27FC236}">
                  <a16:creationId xmlns:a16="http://schemas.microsoft.com/office/drawing/2014/main" id="{8EC9F01F-ECB7-4FFF-B170-DCFD9E53412B}"/>
                </a:ext>
              </a:extLst>
            </p:cNvPr>
            <p:cNvSpPr txBox="1">
              <a:spLocks/>
            </p:cNvSpPr>
            <p:nvPr/>
          </p:nvSpPr>
          <p:spPr>
            <a:xfrm>
              <a:off x="13294644" y="3495540"/>
              <a:ext cx="1748831" cy="1749287"/>
            </a:xfrm>
            <a:prstGeom prst="diamond">
              <a:avLst/>
            </a:prstGeom>
            <a:gradFill>
              <a:gsLst>
                <a:gs pos="33000">
                  <a:schemeClr val="accent2">
                    <a:lumMod val="60000"/>
                    <a:lumOff val="40000"/>
                  </a:schemeClr>
                </a:gs>
                <a:gs pos="100000">
                  <a:schemeClr val="accent2">
                    <a:lumMod val="75000"/>
                  </a:schemeClr>
                </a:gs>
              </a:gsLst>
              <a:path path="circle">
                <a:fillToRect r="100000" b="100000"/>
              </a:path>
            </a:gradFill>
          </p:spPr>
        </p:sp>
        <p:sp>
          <p:nvSpPr>
            <p:cNvPr id="15" name="Picture Placeholder 14">
              <a:extLst>
                <a:ext uri="{FF2B5EF4-FFF2-40B4-BE49-F238E27FC236}">
                  <a16:creationId xmlns:a16="http://schemas.microsoft.com/office/drawing/2014/main" id="{7CEF25AF-3544-48D8-8110-7EDF97826ADD}"/>
                </a:ext>
              </a:extLst>
            </p:cNvPr>
            <p:cNvSpPr txBox="1">
              <a:spLocks/>
            </p:cNvSpPr>
            <p:nvPr/>
          </p:nvSpPr>
          <p:spPr>
            <a:xfrm>
              <a:off x="10608169" y="1705206"/>
              <a:ext cx="3539879" cy="3540803"/>
            </a:xfrm>
            <a:prstGeom prst="diamond">
              <a:avLst/>
            </a:prstGeom>
            <a:blipFill dpi="0" rotWithShape="1">
              <a:blip r:embed="rId5" cstate="email">
                <a:extLst>
                  <a:ext uri="{28A0092B-C50C-407E-A947-70E740481C1C}">
                    <a14:useLocalDpi xmlns:a14="http://schemas.microsoft.com/office/drawing/2010/main"/>
                  </a:ext>
                </a:extLst>
              </a:blip>
              <a:srcRect/>
              <a:stretch>
                <a:fillRect/>
              </a:stretch>
            </a:blipFill>
          </p:spPr>
        </p:sp>
        <p:sp>
          <p:nvSpPr>
            <p:cNvPr id="16" name="Picture Placeholder 15">
              <a:extLst>
                <a:ext uri="{FF2B5EF4-FFF2-40B4-BE49-F238E27FC236}">
                  <a16:creationId xmlns:a16="http://schemas.microsoft.com/office/drawing/2014/main" id="{08A5C44C-A18B-4DBB-A482-883C446E06DE}"/>
                </a:ext>
              </a:extLst>
            </p:cNvPr>
            <p:cNvSpPr txBox="1">
              <a:spLocks/>
            </p:cNvSpPr>
            <p:nvPr/>
          </p:nvSpPr>
          <p:spPr>
            <a:xfrm>
              <a:off x="14191141" y="800514"/>
              <a:ext cx="1748831" cy="1749287"/>
            </a:xfrm>
            <a:prstGeom prst="diamond">
              <a:avLst/>
            </a:prstGeom>
            <a:gradFill>
              <a:gsLst>
                <a:gs pos="0">
                  <a:schemeClr val="tx2">
                    <a:lumMod val="75000"/>
                  </a:schemeClr>
                </a:gs>
                <a:gs pos="100000">
                  <a:schemeClr val="accent2">
                    <a:lumMod val="75000"/>
                  </a:schemeClr>
                </a:gs>
              </a:gsLst>
              <a:path path="circle">
                <a:fillToRect r="100000" b="100000"/>
              </a:path>
            </a:gradFill>
          </p:spPr>
        </p:sp>
      </p:grpSp>
      <p:sp>
        <p:nvSpPr>
          <p:cNvPr id="17" name="CasellaDiTesto 16">
            <a:extLst>
              <a:ext uri="{FF2B5EF4-FFF2-40B4-BE49-F238E27FC236}">
                <a16:creationId xmlns:a16="http://schemas.microsoft.com/office/drawing/2014/main" id="{6C0C126A-E3E0-4DA8-A2DD-22FD304BDADA}"/>
              </a:ext>
            </a:extLst>
          </p:cNvPr>
          <p:cNvSpPr txBox="1"/>
          <p:nvPr/>
        </p:nvSpPr>
        <p:spPr>
          <a:xfrm>
            <a:off x="637236" y="733036"/>
            <a:ext cx="11249964" cy="510909"/>
          </a:xfrm>
          <a:prstGeom prst="rect">
            <a:avLst/>
          </a:prstGeom>
          <a:noFill/>
        </p:spPr>
        <p:txBody>
          <a:bodyPr wrap="square">
            <a:spAutoFit/>
          </a:bodyPr>
          <a:lstStyle/>
          <a:p>
            <a:pPr>
              <a:lnSpc>
                <a:spcPct val="80000"/>
              </a:lnSpc>
              <a:tabLst>
                <a:tab pos="449580" algn="l"/>
              </a:tabLst>
            </a:pPr>
            <a:r>
              <a:rPr lang="it-IT" sz="2000" dirty="0">
                <a:solidFill>
                  <a:schemeClr val="bg1">
                    <a:lumMod val="50000"/>
                  </a:schemeClr>
                </a:solidFill>
                <a:latin typeface="+mj-lt"/>
              </a:rPr>
              <a:t>TITOLETTO IPSUM DOLOR SIT AMET CONSECTETUR </a:t>
            </a:r>
          </a:p>
          <a:p>
            <a:pPr>
              <a:lnSpc>
                <a:spcPct val="80000"/>
              </a:lnSpc>
              <a:tabLst>
                <a:tab pos="449580" algn="l"/>
              </a:tabLst>
            </a:pPr>
            <a:r>
              <a:rPr lang="it-IT" sz="1400" dirty="0">
                <a:solidFill>
                  <a:schemeClr val="bg1">
                    <a:lumMod val="50000"/>
                  </a:schemeClr>
                </a:solidFill>
              </a:rPr>
              <a:t>DESCRITTORE</a:t>
            </a:r>
          </a:p>
        </p:txBody>
      </p:sp>
      <p:sp>
        <p:nvSpPr>
          <p:cNvPr id="19" name="Rectangle 62">
            <a:extLst>
              <a:ext uri="{FF2B5EF4-FFF2-40B4-BE49-F238E27FC236}">
                <a16:creationId xmlns:a16="http://schemas.microsoft.com/office/drawing/2014/main" id="{6EBE3E3A-3618-48FE-9A82-239DC4E3CAFD}"/>
              </a:ext>
            </a:extLst>
          </p:cNvPr>
          <p:cNvSpPr/>
          <p:nvPr userDrawn="1"/>
        </p:nvSpPr>
        <p:spPr>
          <a:xfrm>
            <a:off x="742744" y="437013"/>
            <a:ext cx="1860959" cy="196977"/>
          </a:xfrm>
          <a:prstGeom prst="rect">
            <a:avLst/>
          </a:prstGeom>
          <a:noFill/>
        </p:spPr>
        <p:txBody>
          <a:bodyPr wrap="none" lIns="0" tIns="0" rIns="0" bIns="0" anchor="t" anchorCtr="0">
            <a:spAutoFit/>
          </a:bodyPr>
          <a:lstStyle/>
          <a:p>
            <a:pPr>
              <a:lnSpc>
                <a:spcPct val="80000"/>
              </a:lnSpc>
            </a:pPr>
            <a:r>
              <a:rPr lang="en-US" sz="1600" dirty="0">
                <a:solidFill>
                  <a:schemeClr val="bg1">
                    <a:lumMod val="50000"/>
                  </a:schemeClr>
                </a:solidFill>
                <a:latin typeface="+mj-lt"/>
              </a:rPr>
              <a:t>ROMA </a:t>
            </a:r>
            <a:r>
              <a:rPr lang="en-US" sz="1600" dirty="0">
                <a:solidFill>
                  <a:schemeClr val="bg1">
                    <a:lumMod val="50000"/>
                  </a:schemeClr>
                </a:solidFill>
              </a:rPr>
              <a:t>I</a:t>
            </a:r>
            <a:r>
              <a:rPr lang="en-US" sz="1600" dirty="0">
                <a:solidFill>
                  <a:schemeClr val="bg1">
                    <a:lumMod val="50000"/>
                  </a:schemeClr>
                </a:solidFill>
                <a:latin typeface="+mj-lt"/>
              </a:rPr>
              <a:t> 00.00.2021</a:t>
            </a:r>
          </a:p>
        </p:txBody>
      </p:sp>
      <p:sp>
        <p:nvSpPr>
          <p:cNvPr id="20" name="Rectangle 64">
            <a:extLst>
              <a:ext uri="{FF2B5EF4-FFF2-40B4-BE49-F238E27FC236}">
                <a16:creationId xmlns:a16="http://schemas.microsoft.com/office/drawing/2014/main" id="{F2B02227-3C75-403F-8A90-D0049EC71331}"/>
              </a:ext>
            </a:extLst>
          </p:cNvPr>
          <p:cNvSpPr/>
          <p:nvPr userDrawn="1"/>
        </p:nvSpPr>
        <p:spPr>
          <a:xfrm>
            <a:off x="637236" y="5590687"/>
            <a:ext cx="11249963" cy="678235"/>
          </a:xfrm>
          <a:prstGeom prst="rect">
            <a:avLst/>
          </a:prstGeom>
        </p:spPr>
        <p:txBody>
          <a:bodyPr wrap="square" lIns="0" tIns="0" rIns="0" bIns="0" anchor="t">
            <a:noAutofit/>
          </a:bodyPr>
          <a:lstStyle/>
          <a:p>
            <a:pPr>
              <a:lnSpc>
                <a:spcPct val="90000"/>
              </a:lnSpc>
            </a:pPr>
            <a:r>
              <a:rPr lang="en-US" sz="3800" spc="-150" dirty="0" err="1">
                <a:latin typeface="+mj-lt"/>
              </a:rPr>
              <a:t>Utilitalia</a:t>
            </a:r>
            <a:r>
              <a:rPr lang="en-US" sz="3800" spc="-150" dirty="0">
                <a:latin typeface="+mj-lt"/>
              </a:rPr>
              <a:t> layout PPT</a:t>
            </a:r>
          </a:p>
          <a:p>
            <a:pPr>
              <a:lnSpc>
                <a:spcPct val="90000"/>
              </a:lnSpc>
            </a:pPr>
            <a:r>
              <a:rPr lang="en-US" sz="3800" spc="-150" dirty="0">
                <a:latin typeface="+mj-lt"/>
              </a:rPr>
              <a:t>cover template</a:t>
            </a:r>
          </a:p>
        </p:txBody>
      </p:sp>
      <p:grpSp>
        <p:nvGrpSpPr>
          <p:cNvPr id="21" name="Gruppo 20"/>
          <p:cNvGrpSpPr/>
          <p:nvPr userDrawn="1"/>
        </p:nvGrpSpPr>
        <p:grpSpPr>
          <a:xfrm>
            <a:off x="7382934" y="1482621"/>
            <a:ext cx="4215384" cy="4223516"/>
            <a:chOff x="10606021" y="800514"/>
            <a:chExt cx="5333951" cy="5344243"/>
          </a:xfrm>
        </p:grpSpPr>
        <p:sp>
          <p:nvSpPr>
            <p:cNvPr id="22" name="Picture Placeholder 4">
              <a:extLst>
                <a:ext uri="{FF2B5EF4-FFF2-40B4-BE49-F238E27FC236}">
                  <a16:creationId xmlns:a16="http://schemas.microsoft.com/office/drawing/2014/main" id="{452DCA73-8ECA-4D37-A9B0-5D8F4D02EECE}"/>
                </a:ext>
              </a:extLst>
            </p:cNvPr>
            <p:cNvSpPr txBox="1">
              <a:spLocks noChangeAspect="1"/>
            </p:cNvSpPr>
            <p:nvPr/>
          </p:nvSpPr>
          <p:spPr>
            <a:xfrm>
              <a:off x="14191141" y="2600964"/>
              <a:ext cx="1748831" cy="1749287"/>
            </a:xfrm>
            <a:prstGeom prst="diamond">
              <a:avLst/>
            </a:prstGeom>
            <a:blipFill dpi="0" rotWithShape="1">
              <a:blip r:embed="rId2" cstate="email">
                <a:extLst>
                  <a:ext uri="{28A0092B-C50C-407E-A947-70E740481C1C}">
                    <a14:useLocalDpi xmlns:a14="http://schemas.microsoft.com/office/drawing/2010/main"/>
                  </a:ext>
                </a:extLst>
              </a:blip>
              <a:srcRect/>
              <a:stretch>
                <a:fillRect/>
              </a:stretch>
            </a:blipFill>
          </p:spPr>
        </p:sp>
        <p:sp>
          <p:nvSpPr>
            <p:cNvPr id="23" name="Picture Placeholder 5">
              <a:extLst>
                <a:ext uri="{FF2B5EF4-FFF2-40B4-BE49-F238E27FC236}">
                  <a16:creationId xmlns:a16="http://schemas.microsoft.com/office/drawing/2014/main" id="{3F84BBCB-6768-4549-8A07-CC2DFFBAEDE6}"/>
                </a:ext>
              </a:extLst>
            </p:cNvPr>
            <p:cNvSpPr txBox="1">
              <a:spLocks/>
            </p:cNvSpPr>
            <p:nvPr/>
          </p:nvSpPr>
          <p:spPr>
            <a:xfrm>
              <a:off x="13294644" y="1705206"/>
              <a:ext cx="1748831" cy="1749287"/>
            </a:xfrm>
            <a:prstGeom prst="diamond">
              <a:avLst/>
            </a:prstGeom>
            <a:blipFill dpi="0" rotWithShape="1">
              <a:blip r:embed="rId3" cstate="email">
                <a:extLst>
                  <a:ext uri="{28A0092B-C50C-407E-A947-70E740481C1C}">
                    <a14:useLocalDpi xmlns:a14="http://schemas.microsoft.com/office/drawing/2010/main"/>
                  </a:ext>
                </a:extLst>
              </a:blip>
              <a:srcRect/>
              <a:stretch>
                <a:fillRect/>
              </a:stretch>
            </a:blipFill>
          </p:spPr>
        </p:sp>
        <p:sp>
          <p:nvSpPr>
            <p:cNvPr id="24" name="Picture Placeholder 7">
              <a:extLst>
                <a:ext uri="{FF2B5EF4-FFF2-40B4-BE49-F238E27FC236}">
                  <a16:creationId xmlns:a16="http://schemas.microsoft.com/office/drawing/2014/main" id="{75598B78-8C02-435D-8B80-E1EAB1A6C4F9}"/>
                </a:ext>
              </a:extLst>
            </p:cNvPr>
            <p:cNvSpPr txBox="1">
              <a:spLocks/>
            </p:cNvSpPr>
            <p:nvPr/>
          </p:nvSpPr>
          <p:spPr>
            <a:xfrm>
              <a:off x="12399772" y="4395470"/>
              <a:ext cx="1748831" cy="1749287"/>
            </a:xfrm>
            <a:prstGeom prst="diamond">
              <a:avLst/>
            </a:prstGeom>
            <a:gradFill>
              <a:gsLst>
                <a:gs pos="0">
                  <a:schemeClr val="accent4">
                    <a:lumMod val="60000"/>
                    <a:lumOff val="40000"/>
                  </a:schemeClr>
                </a:gs>
                <a:gs pos="100000">
                  <a:schemeClr val="accent6"/>
                </a:gs>
              </a:gsLst>
              <a:path path="circle">
                <a:fillToRect r="100000" b="100000"/>
              </a:path>
            </a:gradFill>
          </p:spPr>
        </p:sp>
        <p:sp>
          <p:nvSpPr>
            <p:cNvPr id="25" name="Picture Placeholder 8">
              <a:extLst>
                <a:ext uri="{FF2B5EF4-FFF2-40B4-BE49-F238E27FC236}">
                  <a16:creationId xmlns:a16="http://schemas.microsoft.com/office/drawing/2014/main" id="{73D306B3-04F8-4A0B-88E5-880CE5382A2B}"/>
                </a:ext>
              </a:extLst>
            </p:cNvPr>
            <p:cNvSpPr txBox="1">
              <a:spLocks/>
            </p:cNvSpPr>
            <p:nvPr/>
          </p:nvSpPr>
          <p:spPr>
            <a:xfrm>
              <a:off x="10606021" y="800514"/>
              <a:ext cx="1748831" cy="1749287"/>
            </a:xfrm>
            <a:prstGeom prst="diamond">
              <a:avLst/>
            </a:prstGeom>
            <a:gradFill>
              <a:gsLst>
                <a:gs pos="23000">
                  <a:schemeClr val="accent3">
                    <a:lumMod val="75000"/>
                  </a:schemeClr>
                </a:gs>
                <a:gs pos="100000">
                  <a:schemeClr val="accent4">
                    <a:lumMod val="60000"/>
                    <a:lumOff val="40000"/>
                  </a:schemeClr>
                </a:gs>
              </a:gsLst>
              <a:path path="circle">
                <a:fillToRect r="100000" b="100000"/>
              </a:path>
            </a:gradFill>
          </p:spPr>
        </p:sp>
        <p:sp>
          <p:nvSpPr>
            <p:cNvPr id="26" name="Picture Placeholder 9">
              <a:extLst>
                <a:ext uri="{FF2B5EF4-FFF2-40B4-BE49-F238E27FC236}">
                  <a16:creationId xmlns:a16="http://schemas.microsoft.com/office/drawing/2014/main" id="{A824762D-85B9-4063-B0E5-36C4D10DCA21}"/>
                </a:ext>
              </a:extLst>
            </p:cNvPr>
            <p:cNvSpPr txBox="1">
              <a:spLocks/>
            </p:cNvSpPr>
            <p:nvPr/>
          </p:nvSpPr>
          <p:spPr>
            <a:xfrm>
              <a:off x="12399772" y="800514"/>
              <a:ext cx="1748831" cy="1749287"/>
            </a:xfrm>
            <a:prstGeom prst="diamond">
              <a:avLst/>
            </a:prstGeom>
            <a:gradFill>
              <a:gsLst>
                <a:gs pos="54000">
                  <a:schemeClr val="accent4">
                    <a:lumMod val="60000"/>
                    <a:lumOff val="40000"/>
                  </a:schemeClr>
                </a:gs>
                <a:gs pos="100000">
                  <a:schemeClr val="accent3">
                    <a:lumMod val="75000"/>
                  </a:schemeClr>
                </a:gs>
              </a:gsLst>
              <a:path path="circle">
                <a:fillToRect r="100000" b="100000"/>
              </a:path>
            </a:gradFill>
          </p:spPr>
        </p:sp>
        <p:sp>
          <p:nvSpPr>
            <p:cNvPr id="27" name="Picture Placeholder 11">
              <a:extLst>
                <a:ext uri="{FF2B5EF4-FFF2-40B4-BE49-F238E27FC236}">
                  <a16:creationId xmlns:a16="http://schemas.microsoft.com/office/drawing/2014/main" id="{A708CD93-7096-408F-B3D0-2A6CFDF94DF0}"/>
                </a:ext>
              </a:extLst>
            </p:cNvPr>
            <p:cNvSpPr txBox="1">
              <a:spLocks/>
            </p:cNvSpPr>
            <p:nvPr/>
          </p:nvSpPr>
          <p:spPr>
            <a:xfrm>
              <a:off x="10606021" y="4395470"/>
              <a:ext cx="1748831" cy="1749287"/>
            </a:xfrm>
            <a:prstGeom prst="diamond">
              <a:avLst/>
            </a:prstGeom>
            <a:gradFill>
              <a:gsLst>
                <a:gs pos="0">
                  <a:schemeClr val="accent1">
                    <a:lumMod val="50000"/>
                  </a:schemeClr>
                </a:gs>
                <a:gs pos="100000">
                  <a:schemeClr val="accent6"/>
                </a:gs>
              </a:gsLst>
              <a:path path="circle">
                <a:fillToRect r="100000" b="100000"/>
              </a:path>
            </a:gradFill>
          </p:spPr>
        </p:sp>
        <p:sp>
          <p:nvSpPr>
            <p:cNvPr id="28" name="Picture Placeholder 12">
              <a:extLst>
                <a:ext uri="{FF2B5EF4-FFF2-40B4-BE49-F238E27FC236}">
                  <a16:creationId xmlns:a16="http://schemas.microsoft.com/office/drawing/2014/main" id="{C6A91099-07DE-4EC6-BAD3-DC954E63CED3}"/>
                </a:ext>
              </a:extLst>
            </p:cNvPr>
            <p:cNvSpPr txBox="1">
              <a:spLocks/>
            </p:cNvSpPr>
            <p:nvPr/>
          </p:nvSpPr>
          <p:spPr>
            <a:xfrm>
              <a:off x="14191141" y="4395470"/>
              <a:ext cx="1748831" cy="1749287"/>
            </a:xfrm>
            <a:prstGeom prst="diamond">
              <a:avLst/>
            </a:prstGeom>
            <a:blipFill dpi="0" rotWithShape="1">
              <a:blip r:embed="rId4" cstate="email">
                <a:extLst>
                  <a:ext uri="{28A0092B-C50C-407E-A947-70E740481C1C}">
                    <a14:useLocalDpi xmlns:a14="http://schemas.microsoft.com/office/drawing/2010/main"/>
                  </a:ext>
                </a:extLst>
              </a:blip>
              <a:srcRect/>
              <a:stretch>
                <a:fillRect/>
              </a:stretch>
            </a:blipFill>
          </p:spPr>
        </p:sp>
        <p:sp>
          <p:nvSpPr>
            <p:cNvPr id="29" name="Picture Placeholder 13">
              <a:extLst>
                <a:ext uri="{FF2B5EF4-FFF2-40B4-BE49-F238E27FC236}">
                  <a16:creationId xmlns:a16="http://schemas.microsoft.com/office/drawing/2014/main" id="{8EC9F01F-ECB7-4FFF-B170-DCFD9E53412B}"/>
                </a:ext>
              </a:extLst>
            </p:cNvPr>
            <p:cNvSpPr txBox="1">
              <a:spLocks/>
            </p:cNvSpPr>
            <p:nvPr/>
          </p:nvSpPr>
          <p:spPr>
            <a:xfrm>
              <a:off x="13294644" y="3495540"/>
              <a:ext cx="1748831" cy="1749287"/>
            </a:xfrm>
            <a:prstGeom prst="diamond">
              <a:avLst/>
            </a:prstGeom>
            <a:gradFill>
              <a:gsLst>
                <a:gs pos="33000">
                  <a:schemeClr val="accent2">
                    <a:lumMod val="60000"/>
                    <a:lumOff val="40000"/>
                  </a:schemeClr>
                </a:gs>
                <a:gs pos="100000">
                  <a:schemeClr val="accent2">
                    <a:lumMod val="75000"/>
                  </a:schemeClr>
                </a:gs>
              </a:gsLst>
              <a:path path="circle">
                <a:fillToRect r="100000" b="100000"/>
              </a:path>
            </a:gradFill>
          </p:spPr>
        </p:sp>
        <p:sp>
          <p:nvSpPr>
            <p:cNvPr id="30" name="Picture Placeholder 14">
              <a:extLst>
                <a:ext uri="{FF2B5EF4-FFF2-40B4-BE49-F238E27FC236}">
                  <a16:creationId xmlns:a16="http://schemas.microsoft.com/office/drawing/2014/main" id="{7CEF25AF-3544-48D8-8110-7EDF97826ADD}"/>
                </a:ext>
              </a:extLst>
            </p:cNvPr>
            <p:cNvSpPr txBox="1">
              <a:spLocks/>
            </p:cNvSpPr>
            <p:nvPr/>
          </p:nvSpPr>
          <p:spPr>
            <a:xfrm>
              <a:off x="10608169" y="1705206"/>
              <a:ext cx="3539879" cy="3540803"/>
            </a:xfrm>
            <a:prstGeom prst="diamond">
              <a:avLst/>
            </a:prstGeom>
            <a:blipFill dpi="0" rotWithShape="1">
              <a:blip r:embed="rId5" cstate="email">
                <a:extLst>
                  <a:ext uri="{28A0092B-C50C-407E-A947-70E740481C1C}">
                    <a14:useLocalDpi xmlns:a14="http://schemas.microsoft.com/office/drawing/2010/main"/>
                  </a:ext>
                </a:extLst>
              </a:blip>
              <a:srcRect/>
              <a:stretch>
                <a:fillRect/>
              </a:stretch>
            </a:blipFill>
          </p:spPr>
        </p:sp>
        <p:sp>
          <p:nvSpPr>
            <p:cNvPr id="31" name="Picture Placeholder 15">
              <a:extLst>
                <a:ext uri="{FF2B5EF4-FFF2-40B4-BE49-F238E27FC236}">
                  <a16:creationId xmlns:a16="http://schemas.microsoft.com/office/drawing/2014/main" id="{08A5C44C-A18B-4DBB-A482-883C446E06DE}"/>
                </a:ext>
              </a:extLst>
            </p:cNvPr>
            <p:cNvSpPr txBox="1">
              <a:spLocks/>
            </p:cNvSpPr>
            <p:nvPr/>
          </p:nvSpPr>
          <p:spPr>
            <a:xfrm>
              <a:off x="14191141" y="800514"/>
              <a:ext cx="1748831" cy="1749287"/>
            </a:xfrm>
            <a:prstGeom prst="diamond">
              <a:avLst/>
            </a:prstGeom>
            <a:gradFill>
              <a:gsLst>
                <a:gs pos="0">
                  <a:schemeClr val="tx2">
                    <a:lumMod val="75000"/>
                  </a:schemeClr>
                </a:gs>
                <a:gs pos="100000">
                  <a:schemeClr val="accent2">
                    <a:lumMod val="75000"/>
                  </a:schemeClr>
                </a:gs>
              </a:gsLst>
              <a:path path="circle">
                <a:fillToRect r="100000" b="100000"/>
              </a:path>
            </a:gradFill>
          </p:spPr>
        </p:sp>
      </p:grpSp>
      <p:sp>
        <p:nvSpPr>
          <p:cNvPr id="32" name="CasellaDiTesto 31">
            <a:extLst>
              <a:ext uri="{FF2B5EF4-FFF2-40B4-BE49-F238E27FC236}">
                <a16:creationId xmlns:a16="http://schemas.microsoft.com/office/drawing/2014/main" id="{6C0C126A-E3E0-4DA8-A2DD-22FD304BDADA}"/>
              </a:ext>
            </a:extLst>
          </p:cNvPr>
          <p:cNvSpPr txBox="1"/>
          <p:nvPr userDrawn="1"/>
        </p:nvSpPr>
        <p:spPr>
          <a:xfrm>
            <a:off x="637236" y="733036"/>
            <a:ext cx="11249964" cy="510909"/>
          </a:xfrm>
          <a:prstGeom prst="rect">
            <a:avLst/>
          </a:prstGeom>
          <a:noFill/>
        </p:spPr>
        <p:txBody>
          <a:bodyPr wrap="square">
            <a:spAutoFit/>
          </a:bodyPr>
          <a:lstStyle/>
          <a:p>
            <a:pPr>
              <a:lnSpc>
                <a:spcPct val="80000"/>
              </a:lnSpc>
              <a:tabLst>
                <a:tab pos="449580" algn="l"/>
              </a:tabLst>
            </a:pPr>
            <a:r>
              <a:rPr lang="it-IT" sz="2000" dirty="0">
                <a:solidFill>
                  <a:schemeClr val="bg1">
                    <a:lumMod val="50000"/>
                  </a:schemeClr>
                </a:solidFill>
                <a:latin typeface="+mj-lt"/>
              </a:rPr>
              <a:t>TITOLETTO IPSUM DOLOR SIT AMET CONSECTETUR </a:t>
            </a:r>
          </a:p>
          <a:p>
            <a:pPr>
              <a:lnSpc>
                <a:spcPct val="80000"/>
              </a:lnSpc>
              <a:tabLst>
                <a:tab pos="449580" algn="l"/>
              </a:tabLst>
            </a:pPr>
            <a:r>
              <a:rPr lang="it-IT" sz="1400" dirty="0">
                <a:solidFill>
                  <a:schemeClr val="bg1">
                    <a:lumMod val="50000"/>
                  </a:schemeClr>
                </a:solidFill>
              </a:rPr>
              <a:t>DESCRITTORE</a:t>
            </a:r>
          </a:p>
        </p:txBody>
      </p:sp>
      <p:pic>
        <p:nvPicPr>
          <p:cNvPr id="2" name="Immagine 1">
            <a:extLst>
              <a:ext uri="{FF2B5EF4-FFF2-40B4-BE49-F238E27FC236}">
                <a16:creationId xmlns:a16="http://schemas.microsoft.com/office/drawing/2014/main" id="{15BC51CF-8C1F-190B-D4FA-FE6FAEB611A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42744" y="2322763"/>
            <a:ext cx="4080882" cy="136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1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0-#ppt_w/2"/>
                                          </p:val>
                                        </p:tav>
                                        <p:tav tm="100000">
                                          <p:val>
                                            <p:strVal val="#ppt_x"/>
                                          </p:val>
                                        </p:tav>
                                      </p:tavLst>
                                    </p:anim>
                                    <p:anim calcmode="lin" valueType="num">
                                      <p:cBhvr additive="base">
                                        <p:cTn id="12" dur="7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750" fill="hold"/>
                                        <p:tgtEl>
                                          <p:spTgt spid="19"/>
                                        </p:tgtEl>
                                        <p:attrNameLst>
                                          <p:attrName>ppt_x</p:attrName>
                                        </p:attrNameLst>
                                      </p:cBhvr>
                                      <p:tavLst>
                                        <p:tav tm="0">
                                          <p:val>
                                            <p:strVal val="0-#ppt_w/2"/>
                                          </p:val>
                                        </p:tav>
                                        <p:tav tm="100000">
                                          <p:val>
                                            <p:strVal val="#ppt_x"/>
                                          </p:val>
                                        </p:tav>
                                      </p:tavLst>
                                    </p:anim>
                                    <p:anim calcmode="lin" valueType="num">
                                      <p:cBhvr additive="base">
                                        <p:cTn id="16" dur="75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5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750" fill="hold"/>
                                        <p:tgtEl>
                                          <p:spTgt spid="20"/>
                                        </p:tgtEl>
                                        <p:attrNameLst>
                                          <p:attrName>ppt_x</p:attrName>
                                        </p:attrNameLst>
                                      </p:cBhvr>
                                      <p:tavLst>
                                        <p:tav tm="0">
                                          <p:val>
                                            <p:strVal val="0-#ppt_w/2"/>
                                          </p:val>
                                        </p:tav>
                                        <p:tav tm="100000">
                                          <p:val>
                                            <p:strVal val="#ppt_x"/>
                                          </p:val>
                                        </p:tav>
                                      </p:tavLst>
                                    </p:anim>
                                    <p:anim calcmode="lin" valueType="num">
                                      <p:cBhvr additive="base">
                                        <p:cTn id="20" dur="75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9" grpId="0"/>
      <p:bldP spid="20"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UTILITALIA - Cover 3">
    <p:spTree>
      <p:nvGrpSpPr>
        <p:cNvPr id="1" name=""/>
        <p:cNvGrpSpPr/>
        <p:nvPr/>
      </p:nvGrpSpPr>
      <p:grpSpPr>
        <a:xfrm>
          <a:off x="0" y="0"/>
          <a:ext cx="0" cy="0"/>
          <a:chOff x="0" y="0"/>
          <a:chExt cx="0" cy="0"/>
        </a:xfrm>
      </p:grpSpPr>
      <p:sp>
        <p:nvSpPr>
          <p:cNvPr id="4" name="PICTURE PLACEHOLDER">
            <a:extLst>
              <a:ext uri="{FF2B5EF4-FFF2-40B4-BE49-F238E27FC236}">
                <a16:creationId xmlns:a16="http://schemas.microsoft.com/office/drawing/2014/main" id="{A5A2B2B9-7811-4643-99E1-0443C4443E73}"/>
              </a:ext>
            </a:extLst>
          </p:cNvPr>
          <p:cNvSpPr txBox="1">
            <a:spLocks noChangeAspect="1"/>
          </p:cNvSpPr>
          <p:nvPr/>
        </p:nvSpPr>
        <p:spPr>
          <a:xfrm>
            <a:off x="0" y="0"/>
            <a:ext cx="12188825" cy="6858001"/>
          </a:xfrm>
          <a:prstGeom prst="rect">
            <a:avLst/>
          </a:prstGeom>
          <a:solidFill>
            <a:schemeClr val="bg1">
              <a:lumMod val="65000"/>
            </a:schemeClr>
          </a:solidFill>
        </p:spPr>
      </p:sp>
      <p:sp>
        <p:nvSpPr>
          <p:cNvPr id="5" name="BOTTOM">
            <a:extLst>
              <a:ext uri="{FF2B5EF4-FFF2-40B4-BE49-F238E27FC236}">
                <a16:creationId xmlns:a16="http://schemas.microsoft.com/office/drawing/2014/main" id="{80495A4E-C0E8-4960-9BBA-08335FDCBD54}"/>
              </a:ext>
            </a:extLst>
          </p:cNvPr>
          <p:cNvSpPr>
            <a:spLocks/>
          </p:cNvSpPr>
          <p:nvPr/>
        </p:nvSpPr>
        <p:spPr bwMode="auto">
          <a:xfrm>
            <a:off x="1589" y="2352676"/>
            <a:ext cx="12188824" cy="4505326"/>
          </a:xfrm>
          <a:custGeom>
            <a:avLst/>
            <a:gdLst>
              <a:gd name="T0" fmla="*/ 15370 w 15370"/>
              <a:gd name="T1" fmla="*/ 3048 h 5676"/>
              <a:gd name="T2" fmla="*/ 15370 w 15370"/>
              <a:gd name="T3" fmla="*/ 5676 h 5676"/>
              <a:gd name="T4" fmla="*/ 0 w 15370"/>
              <a:gd name="T5" fmla="*/ 5676 h 5676"/>
              <a:gd name="T6" fmla="*/ 0 w 15370"/>
              <a:gd name="T7" fmla="*/ 552 h 5676"/>
              <a:gd name="T8" fmla="*/ 967 w 15370"/>
              <a:gd name="T9" fmla="*/ 300 h 5676"/>
              <a:gd name="T10" fmla="*/ 3302 w 15370"/>
              <a:gd name="T11" fmla="*/ 0 h 5676"/>
              <a:gd name="T12" fmla="*/ 4071 w 15370"/>
              <a:gd name="T13" fmla="*/ 132 h 5676"/>
              <a:gd name="T14" fmla="*/ 6280 w 15370"/>
              <a:gd name="T15" fmla="*/ 1608 h 5676"/>
              <a:gd name="T16" fmla="*/ 7997 w 15370"/>
              <a:gd name="T17" fmla="*/ 2484 h 5676"/>
              <a:gd name="T18" fmla="*/ 9090 w 15370"/>
              <a:gd name="T19" fmla="*/ 3048 h 5676"/>
              <a:gd name="T20" fmla="*/ 11672 w 15370"/>
              <a:gd name="T21" fmla="*/ 2028 h 5676"/>
              <a:gd name="T22" fmla="*/ 14517 w 15370"/>
              <a:gd name="T23" fmla="*/ 1680 h 5676"/>
              <a:gd name="T24" fmla="*/ 15370 w 15370"/>
              <a:gd name="T25" fmla="*/ 3048 h 5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70" h="5676">
                <a:moveTo>
                  <a:pt x="15370" y="3048"/>
                </a:moveTo>
                <a:lnTo>
                  <a:pt x="15370" y="5676"/>
                </a:lnTo>
                <a:lnTo>
                  <a:pt x="0" y="5676"/>
                </a:lnTo>
                <a:lnTo>
                  <a:pt x="0" y="552"/>
                </a:lnTo>
                <a:lnTo>
                  <a:pt x="967" y="300"/>
                </a:lnTo>
                <a:lnTo>
                  <a:pt x="3302" y="0"/>
                </a:lnTo>
                <a:lnTo>
                  <a:pt x="4071" y="132"/>
                </a:lnTo>
                <a:lnTo>
                  <a:pt x="6280" y="1608"/>
                </a:lnTo>
                <a:lnTo>
                  <a:pt x="7997" y="2484"/>
                </a:lnTo>
                <a:lnTo>
                  <a:pt x="9090" y="3048"/>
                </a:lnTo>
                <a:lnTo>
                  <a:pt x="11672" y="2028"/>
                </a:lnTo>
                <a:lnTo>
                  <a:pt x="14517" y="1680"/>
                </a:lnTo>
                <a:lnTo>
                  <a:pt x="15370" y="3048"/>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en-US" sz="450"/>
          </a:p>
        </p:txBody>
      </p:sp>
      <p:sp>
        <p:nvSpPr>
          <p:cNvPr id="6" name="Freeform 7">
            <a:extLst>
              <a:ext uri="{FF2B5EF4-FFF2-40B4-BE49-F238E27FC236}">
                <a16:creationId xmlns:a16="http://schemas.microsoft.com/office/drawing/2014/main" id="{6779C152-9EF7-4C22-8AD3-DBF5B6CA7750}"/>
              </a:ext>
            </a:extLst>
          </p:cNvPr>
          <p:cNvSpPr>
            <a:spLocks/>
          </p:cNvSpPr>
          <p:nvPr/>
        </p:nvSpPr>
        <p:spPr bwMode="auto">
          <a:xfrm>
            <a:off x="2627313" y="2138364"/>
            <a:ext cx="2535238" cy="1824038"/>
          </a:xfrm>
          <a:custGeom>
            <a:avLst/>
            <a:gdLst>
              <a:gd name="T0" fmla="*/ 2219 w 3194"/>
              <a:gd name="T1" fmla="*/ 672 h 2298"/>
              <a:gd name="T2" fmla="*/ 3194 w 3194"/>
              <a:gd name="T3" fmla="*/ 2298 h 2298"/>
              <a:gd name="T4" fmla="*/ 0 w 3194"/>
              <a:gd name="T5" fmla="*/ 0 h 2298"/>
              <a:gd name="T6" fmla="*/ 2219 w 3194"/>
              <a:gd name="T7" fmla="*/ 672 h 2298"/>
            </a:gdLst>
            <a:ahLst/>
            <a:cxnLst>
              <a:cxn ang="0">
                <a:pos x="T0" y="T1"/>
              </a:cxn>
              <a:cxn ang="0">
                <a:pos x="T2" y="T3"/>
              </a:cxn>
              <a:cxn ang="0">
                <a:pos x="T4" y="T5"/>
              </a:cxn>
              <a:cxn ang="0">
                <a:pos x="T6" y="T7"/>
              </a:cxn>
            </a:cxnLst>
            <a:rect l="0" t="0" r="r" b="b"/>
            <a:pathLst>
              <a:path w="3194" h="2298">
                <a:moveTo>
                  <a:pt x="2219" y="672"/>
                </a:moveTo>
                <a:lnTo>
                  <a:pt x="3194" y="2298"/>
                </a:lnTo>
                <a:lnTo>
                  <a:pt x="0" y="0"/>
                </a:lnTo>
                <a:lnTo>
                  <a:pt x="2219" y="672"/>
                </a:lnTo>
                <a:close/>
              </a:path>
            </a:pathLst>
          </a:custGeom>
          <a:gradFill>
            <a:gsLst>
              <a:gs pos="0">
                <a:schemeClr val="accent1"/>
              </a:gs>
              <a:gs pos="100000">
                <a:schemeClr val="accent2">
                  <a:lumMod val="60000"/>
                  <a:lumOff val="40000"/>
                </a:schemeClr>
              </a:gs>
            </a:gsLst>
            <a:path path="circle">
              <a:fillToRect r="100000" b="100000"/>
            </a:path>
          </a:gra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p>
        </p:txBody>
      </p:sp>
      <p:sp>
        <p:nvSpPr>
          <p:cNvPr id="7" name="Freeform 8">
            <a:extLst>
              <a:ext uri="{FF2B5EF4-FFF2-40B4-BE49-F238E27FC236}">
                <a16:creationId xmlns:a16="http://schemas.microsoft.com/office/drawing/2014/main" id="{CA162236-607A-4386-BEA7-2B023AFC90C3}"/>
              </a:ext>
            </a:extLst>
          </p:cNvPr>
          <p:cNvSpPr>
            <a:spLocks/>
          </p:cNvSpPr>
          <p:nvPr/>
        </p:nvSpPr>
        <p:spPr bwMode="auto">
          <a:xfrm>
            <a:off x="344488" y="2138364"/>
            <a:ext cx="2802732" cy="557213"/>
          </a:xfrm>
          <a:custGeom>
            <a:avLst/>
            <a:gdLst>
              <a:gd name="T0" fmla="*/ 2876 w 3531"/>
              <a:gd name="T1" fmla="*/ 0 h 702"/>
              <a:gd name="T2" fmla="*/ 3531 w 3531"/>
              <a:gd name="T3" fmla="*/ 462 h 702"/>
              <a:gd name="T4" fmla="*/ 0 w 3531"/>
              <a:gd name="T5" fmla="*/ 702 h 702"/>
              <a:gd name="T6" fmla="*/ 2876 w 3531"/>
              <a:gd name="T7" fmla="*/ 0 h 702"/>
            </a:gdLst>
            <a:ahLst/>
            <a:cxnLst>
              <a:cxn ang="0">
                <a:pos x="T0" y="T1"/>
              </a:cxn>
              <a:cxn ang="0">
                <a:pos x="T2" y="T3"/>
              </a:cxn>
              <a:cxn ang="0">
                <a:pos x="T4" y="T5"/>
              </a:cxn>
              <a:cxn ang="0">
                <a:pos x="T6" y="T7"/>
              </a:cxn>
            </a:cxnLst>
            <a:rect l="0" t="0" r="r" b="b"/>
            <a:pathLst>
              <a:path w="3531" h="702">
                <a:moveTo>
                  <a:pt x="2876" y="0"/>
                </a:moveTo>
                <a:lnTo>
                  <a:pt x="3531" y="462"/>
                </a:lnTo>
                <a:lnTo>
                  <a:pt x="0" y="702"/>
                </a:lnTo>
                <a:lnTo>
                  <a:pt x="2876" y="0"/>
                </a:lnTo>
                <a:close/>
              </a:path>
            </a:pathLst>
          </a:custGeom>
          <a:solidFill>
            <a:schemeClr val="accent1">
              <a:lumMod val="50000"/>
            </a:schemeClr>
          </a:soli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gradFill>
                <a:gsLst>
                  <a:gs pos="0">
                    <a:schemeClr val="accent1"/>
                  </a:gs>
                  <a:gs pos="100000">
                    <a:schemeClr val="accent3">
                      <a:lumMod val="75000"/>
                    </a:schemeClr>
                  </a:gs>
                </a:gsLst>
                <a:path path="circle">
                  <a:fillToRect r="100000" b="100000"/>
                </a:path>
              </a:gradFill>
            </a:endParaRPr>
          </a:p>
        </p:txBody>
      </p:sp>
      <p:sp>
        <p:nvSpPr>
          <p:cNvPr id="8" name="Freeform 9">
            <a:extLst>
              <a:ext uri="{FF2B5EF4-FFF2-40B4-BE49-F238E27FC236}">
                <a16:creationId xmlns:a16="http://schemas.microsoft.com/office/drawing/2014/main" id="{0C2DE5D1-69B4-4860-95B1-3AB0EA4CCD74}"/>
              </a:ext>
            </a:extLst>
          </p:cNvPr>
          <p:cNvSpPr>
            <a:spLocks/>
          </p:cNvSpPr>
          <p:nvPr/>
        </p:nvSpPr>
        <p:spPr bwMode="auto">
          <a:xfrm>
            <a:off x="4386263" y="2674145"/>
            <a:ext cx="3187701" cy="2295525"/>
          </a:xfrm>
          <a:custGeom>
            <a:avLst/>
            <a:gdLst>
              <a:gd name="T0" fmla="*/ 1287 w 4016"/>
              <a:gd name="T1" fmla="*/ 2892 h 2892"/>
              <a:gd name="T2" fmla="*/ 0 w 4016"/>
              <a:gd name="T3" fmla="*/ 0 h 2892"/>
              <a:gd name="T4" fmla="*/ 4016 w 4016"/>
              <a:gd name="T5" fmla="*/ 2892 h 2892"/>
              <a:gd name="T6" fmla="*/ 1287 w 4016"/>
              <a:gd name="T7" fmla="*/ 2892 h 2892"/>
            </a:gdLst>
            <a:ahLst/>
            <a:cxnLst>
              <a:cxn ang="0">
                <a:pos x="T0" y="T1"/>
              </a:cxn>
              <a:cxn ang="0">
                <a:pos x="T2" y="T3"/>
              </a:cxn>
              <a:cxn ang="0">
                <a:pos x="T4" y="T5"/>
              </a:cxn>
              <a:cxn ang="0">
                <a:pos x="T6" y="T7"/>
              </a:cxn>
            </a:cxnLst>
            <a:rect l="0" t="0" r="r" b="b"/>
            <a:pathLst>
              <a:path w="4016" h="2892">
                <a:moveTo>
                  <a:pt x="1287" y="2892"/>
                </a:moveTo>
                <a:lnTo>
                  <a:pt x="0" y="0"/>
                </a:lnTo>
                <a:lnTo>
                  <a:pt x="4016" y="2892"/>
                </a:lnTo>
                <a:lnTo>
                  <a:pt x="1287" y="2892"/>
                </a:lnTo>
                <a:close/>
              </a:path>
            </a:pathLst>
          </a:custGeom>
          <a:gradFill>
            <a:gsLst>
              <a:gs pos="0">
                <a:schemeClr val="accent3">
                  <a:lumMod val="75000"/>
                </a:schemeClr>
              </a:gs>
              <a:gs pos="72000">
                <a:schemeClr val="accent4">
                  <a:lumMod val="60000"/>
                  <a:lumOff val="40000"/>
                </a:schemeClr>
              </a:gs>
            </a:gsLst>
            <a:path path="circle">
              <a:fillToRect r="100000" b="100000"/>
            </a:path>
          </a:gra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gradFill>
                <a:gsLst>
                  <a:gs pos="0">
                    <a:schemeClr val="accent1"/>
                  </a:gs>
                  <a:gs pos="99000">
                    <a:schemeClr val="accent6"/>
                  </a:gs>
                  <a:gs pos="24000">
                    <a:schemeClr val="accent6"/>
                  </a:gs>
                </a:gsLst>
                <a:path path="circle">
                  <a:fillToRect r="100000" b="100000"/>
                </a:path>
              </a:gradFill>
            </a:endParaRPr>
          </a:p>
        </p:txBody>
      </p:sp>
      <p:sp>
        <p:nvSpPr>
          <p:cNvPr id="9" name="Freeform 10">
            <a:extLst>
              <a:ext uri="{FF2B5EF4-FFF2-40B4-BE49-F238E27FC236}">
                <a16:creationId xmlns:a16="http://schemas.microsoft.com/office/drawing/2014/main" id="{34FD64BE-3A2F-43A2-A594-F7248324C0E9}"/>
              </a:ext>
            </a:extLst>
          </p:cNvPr>
          <p:cNvSpPr>
            <a:spLocks/>
          </p:cNvSpPr>
          <p:nvPr/>
        </p:nvSpPr>
        <p:spPr bwMode="auto">
          <a:xfrm>
            <a:off x="6744494" y="3452814"/>
            <a:ext cx="3186113" cy="1516857"/>
          </a:xfrm>
          <a:custGeom>
            <a:avLst/>
            <a:gdLst>
              <a:gd name="T0" fmla="*/ 1955 w 4014"/>
              <a:gd name="T1" fmla="*/ 0 h 1911"/>
              <a:gd name="T2" fmla="*/ 4014 w 4014"/>
              <a:gd name="T3" fmla="*/ 1434 h 1911"/>
              <a:gd name="T4" fmla="*/ 1045 w 4014"/>
              <a:gd name="T5" fmla="*/ 1911 h 1911"/>
              <a:gd name="T6" fmla="*/ 0 w 4014"/>
              <a:gd name="T7" fmla="*/ 1179 h 1911"/>
              <a:gd name="T8" fmla="*/ 1955 w 4014"/>
              <a:gd name="T9" fmla="*/ 0 h 1911"/>
            </a:gdLst>
            <a:ahLst/>
            <a:cxnLst>
              <a:cxn ang="0">
                <a:pos x="T0" y="T1"/>
              </a:cxn>
              <a:cxn ang="0">
                <a:pos x="T2" y="T3"/>
              </a:cxn>
              <a:cxn ang="0">
                <a:pos x="T4" y="T5"/>
              </a:cxn>
              <a:cxn ang="0">
                <a:pos x="T6" y="T7"/>
              </a:cxn>
              <a:cxn ang="0">
                <a:pos x="T8" y="T9"/>
              </a:cxn>
            </a:cxnLst>
            <a:rect l="0" t="0" r="r" b="b"/>
            <a:pathLst>
              <a:path w="4014" h="1911">
                <a:moveTo>
                  <a:pt x="1955" y="0"/>
                </a:moveTo>
                <a:lnTo>
                  <a:pt x="4014" y="1434"/>
                </a:lnTo>
                <a:lnTo>
                  <a:pt x="1045" y="1911"/>
                </a:lnTo>
                <a:lnTo>
                  <a:pt x="0" y="1179"/>
                </a:lnTo>
                <a:lnTo>
                  <a:pt x="1955" y="0"/>
                </a:lnTo>
                <a:close/>
              </a:path>
            </a:pathLst>
          </a:custGeom>
          <a:gradFill>
            <a:gsLst>
              <a:gs pos="0">
                <a:schemeClr val="accent4">
                  <a:lumMod val="60000"/>
                  <a:lumOff val="40000"/>
                </a:schemeClr>
              </a:gs>
              <a:gs pos="100000">
                <a:schemeClr val="accent6"/>
              </a:gs>
            </a:gsLst>
            <a:path path="circle">
              <a:fillToRect r="100000" b="100000"/>
            </a:path>
          </a:gra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p>
        </p:txBody>
      </p:sp>
      <p:sp>
        <p:nvSpPr>
          <p:cNvPr id="10" name="Freeform 11">
            <a:extLst>
              <a:ext uri="{FF2B5EF4-FFF2-40B4-BE49-F238E27FC236}">
                <a16:creationId xmlns:a16="http://schemas.microsoft.com/office/drawing/2014/main" id="{17E7EF65-9625-412F-8277-E7EF6EC25B51}"/>
              </a:ext>
            </a:extLst>
          </p:cNvPr>
          <p:cNvSpPr>
            <a:spLocks/>
          </p:cNvSpPr>
          <p:nvPr/>
        </p:nvSpPr>
        <p:spPr bwMode="auto">
          <a:xfrm>
            <a:off x="8296277" y="3300414"/>
            <a:ext cx="3894134" cy="2947988"/>
          </a:xfrm>
          <a:custGeom>
            <a:avLst/>
            <a:gdLst>
              <a:gd name="T0" fmla="*/ 4920 w 4920"/>
              <a:gd name="T1" fmla="*/ 0 h 3714"/>
              <a:gd name="T2" fmla="*/ 4920 w 4920"/>
              <a:gd name="T3" fmla="*/ 3714 h 3714"/>
              <a:gd name="T4" fmla="*/ 0 w 4920"/>
              <a:gd name="T5" fmla="*/ 192 h 3714"/>
              <a:gd name="T6" fmla="*/ 4920 w 4920"/>
              <a:gd name="T7" fmla="*/ 0 h 3714"/>
            </a:gdLst>
            <a:ahLst/>
            <a:cxnLst>
              <a:cxn ang="0">
                <a:pos x="T0" y="T1"/>
              </a:cxn>
              <a:cxn ang="0">
                <a:pos x="T2" y="T3"/>
              </a:cxn>
              <a:cxn ang="0">
                <a:pos x="T4" y="T5"/>
              </a:cxn>
              <a:cxn ang="0">
                <a:pos x="T6" y="T7"/>
              </a:cxn>
            </a:cxnLst>
            <a:rect l="0" t="0" r="r" b="b"/>
            <a:pathLst>
              <a:path w="4920" h="3714">
                <a:moveTo>
                  <a:pt x="4920" y="0"/>
                </a:moveTo>
                <a:lnTo>
                  <a:pt x="4920" y="3714"/>
                </a:lnTo>
                <a:lnTo>
                  <a:pt x="0" y="192"/>
                </a:lnTo>
                <a:lnTo>
                  <a:pt x="4920" y="0"/>
                </a:lnTo>
                <a:close/>
              </a:path>
            </a:pathLst>
          </a:custGeom>
          <a:gradFill>
            <a:gsLst>
              <a:gs pos="0">
                <a:schemeClr val="accent4">
                  <a:lumMod val="60000"/>
                  <a:lumOff val="40000"/>
                </a:schemeClr>
              </a:gs>
              <a:gs pos="100000">
                <a:schemeClr val="accent6"/>
              </a:gs>
            </a:gsLst>
            <a:path path="circle">
              <a:fillToRect r="100000" b="100000"/>
            </a:path>
          </a:gra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gradFill>
                <a:gsLst>
                  <a:gs pos="0">
                    <a:schemeClr val="accent1"/>
                  </a:gs>
                  <a:gs pos="100000">
                    <a:schemeClr val="accent3">
                      <a:lumMod val="75000"/>
                    </a:schemeClr>
                  </a:gs>
                </a:gsLst>
                <a:path path="circle">
                  <a:fillToRect r="100000" b="100000"/>
                </a:path>
              </a:gradFill>
            </a:endParaRPr>
          </a:p>
        </p:txBody>
      </p:sp>
      <p:sp>
        <p:nvSpPr>
          <p:cNvPr id="11" name="Rectangle 16">
            <a:extLst>
              <a:ext uri="{FF2B5EF4-FFF2-40B4-BE49-F238E27FC236}">
                <a16:creationId xmlns:a16="http://schemas.microsoft.com/office/drawing/2014/main" id="{8DE902A1-1EE5-43AA-9FB1-6440AA79D4F2}"/>
              </a:ext>
            </a:extLst>
          </p:cNvPr>
          <p:cNvSpPr/>
          <p:nvPr/>
        </p:nvSpPr>
        <p:spPr>
          <a:xfrm>
            <a:off x="576449" y="4983647"/>
            <a:ext cx="5437446" cy="461665"/>
          </a:xfrm>
          <a:prstGeom prst="rect">
            <a:avLst/>
          </a:prstGeom>
        </p:spPr>
        <p:txBody>
          <a:bodyPr wrap="square">
            <a:spAutoFit/>
          </a:bodyPr>
          <a:lstStyle/>
          <a:p>
            <a:r>
              <a:rPr lang="en-GB" sz="2400" spc="-76" dirty="0">
                <a:latin typeface="+mj-lt"/>
              </a:rPr>
              <a:t>TEMPLATE</a:t>
            </a:r>
          </a:p>
        </p:txBody>
      </p:sp>
      <p:sp>
        <p:nvSpPr>
          <p:cNvPr id="12" name="Rectangle 17">
            <a:extLst>
              <a:ext uri="{FF2B5EF4-FFF2-40B4-BE49-F238E27FC236}">
                <a16:creationId xmlns:a16="http://schemas.microsoft.com/office/drawing/2014/main" id="{602A4311-CC39-4EEF-BA4D-3A46878F70A8}"/>
              </a:ext>
            </a:extLst>
          </p:cNvPr>
          <p:cNvSpPr/>
          <p:nvPr/>
        </p:nvSpPr>
        <p:spPr>
          <a:xfrm>
            <a:off x="576448" y="6276339"/>
            <a:ext cx="4304466" cy="276999"/>
          </a:xfrm>
          <a:prstGeom prst="rect">
            <a:avLst/>
          </a:prstGeom>
        </p:spPr>
        <p:txBody>
          <a:bodyPr wrap="square">
            <a:spAutoFit/>
          </a:bodyPr>
          <a:lstStyle/>
          <a:p>
            <a:r>
              <a:rPr lang="en-GB" sz="1200" i="1" dirty="0" err="1"/>
              <a:t>Preparato</a:t>
            </a:r>
            <a:r>
              <a:rPr lang="en-GB" sz="1200" i="1" dirty="0"/>
              <a:t> da: Mario Rossi</a:t>
            </a:r>
            <a:endParaRPr lang="en-GB" sz="1200" dirty="0">
              <a:latin typeface="+mj-lt"/>
            </a:endParaRPr>
          </a:p>
        </p:txBody>
      </p:sp>
      <p:sp>
        <p:nvSpPr>
          <p:cNvPr id="13" name="Rectangle 18">
            <a:extLst>
              <a:ext uri="{FF2B5EF4-FFF2-40B4-BE49-F238E27FC236}">
                <a16:creationId xmlns:a16="http://schemas.microsoft.com/office/drawing/2014/main" id="{E0391EDF-733B-4404-87BB-1E77C700980B}"/>
              </a:ext>
            </a:extLst>
          </p:cNvPr>
          <p:cNvSpPr/>
          <p:nvPr/>
        </p:nvSpPr>
        <p:spPr>
          <a:xfrm>
            <a:off x="576449" y="5246251"/>
            <a:ext cx="7355715" cy="830997"/>
          </a:xfrm>
          <a:prstGeom prst="rect">
            <a:avLst/>
          </a:prstGeom>
        </p:spPr>
        <p:txBody>
          <a:bodyPr wrap="square" anchor="t">
            <a:spAutoFit/>
          </a:bodyPr>
          <a:lstStyle/>
          <a:p>
            <a:r>
              <a:rPr lang="en-GB" sz="4800" spc="-76" dirty="0" err="1"/>
              <a:t>Utilitalia</a:t>
            </a:r>
            <a:r>
              <a:rPr lang="en-GB" sz="4800" spc="-76" dirty="0"/>
              <a:t> </a:t>
            </a:r>
            <a:r>
              <a:rPr lang="en-GB" sz="4800" spc="-150" dirty="0"/>
              <a:t>layout cover </a:t>
            </a:r>
            <a:r>
              <a:rPr lang="en-GB" sz="4800" spc="-150" dirty="0" err="1"/>
              <a:t>ppt</a:t>
            </a:r>
            <a:endParaRPr lang="en-GB" sz="4800" spc="-150" dirty="0"/>
          </a:p>
        </p:txBody>
      </p:sp>
      <p:sp>
        <p:nvSpPr>
          <p:cNvPr id="14" name="Rectangle 19">
            <a:extLst>
              <a:ext uri="{FF2B5EF4-FFF2-40B4-BE49-F238E27FC236}">
                <a16:creationId xmlns:a16="http://schemas.microsoft.com/office/drawing/2014/main" id="{8A70C46A-354F-4434-981E-EB2E9063144B}"/>
              </a:ext>
            </a:extLst>
          </p:cNvPr>
          <p:cNvSpPr/>
          <p:nvPr/>
        </p:nvSpPr>
        <p:spPr>
          <a:xfrm>
            <a:off x="620567" y="4661765"/>
            <a:ext cx="4304466" cy="307905"/>
          </a:xfrm>
          <a:prstGeom prst="rect">
            <a:avLst/>
          </a:prstGeom>
        </p:spPr>
        <p:txBody>
          <a:bodyPr wrap="square">
            <a:spAutoFit/>
          </a:bodyPr>
          <a:lstStyle/>
          <a:p>
            <a:r>
              <a:rPr lang="en-GB" sz="1401" dirty="0" err="1">
                <a:solidFill>
                  <a:schemeClr val="accent2">
                    <a:lumMod val="75000"/>
                  </a:schemeClr>
                </a:solidFill>
                <a:latin typeface="+mj-lt"/>
              </a:rPr>
              <a:t>Mese</a:t>
            </a:r>
            <a:r>
              <a:rPr lang="en-GB" sz="1401" dirty="0">
                <a:solidFill>
                  <a:schemeClr val="accent2">
                    <a:lumMod val="75000"/>
                  </a:schemeClr>
                </a:solidFill>
                <a:latin typeface="+mj-lt"/>
              </a:rPr>
              <a:t> 2021</a:t>
            </a:r>
          </a:p>
        </p:txBody>
      </p:sp>
      <p:pic>
        <p:nvPicPr>
          <p:cNvPr id="15" name="Immagine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02400" y="5445312"/>
            <a:ext cx="3763094" cy="1193076"/>
          </a:xfrm>
          <a:prstGeom prst="rect">
            <a:avLst/>
          </a:prstGeom>
        </p:spPr>
      </p:pic>
      <p:sp>
        <p:nvSpPr>
          <p:cNvPr id="16" name="PICTURE PLACEHOLDER">
            <a:extLst>
              <a:ext uri="{FF2B5EF4-FFF2-40B4-BE49-F238E27FC236}">
                <a16:creationId xmlns:a16="http://schemas.microsoft.com/office/drawing/2014/main" id="{A5A2B2B9-7811-4643-99E1-0443C4443E73}"/>
              </a:ext>
            </a:extLst>
          </p:cNvPr>
          <p:cNvSpPr txBox="1">
            <a:spLocks noChangeAspect="1"/>
          </p:cNvSpPr>
          <p:nvPr userDrawn="1"/>
        </p:nvSpPr>
        <p:spPr>
          <a:xfrm>
            <a:off x="0" y="0"/>
            <a:ext cx="12188825" cy="6858001"/>
          </a:xfrm>
          <a:prstGeom prst="rect">
            <a:avLst/>
          </a:prstGeom>
          <a:solidFill>
            <a:schemeClr val="bg1">
              <a:lumMod val="65000"/>
            </a:schemeClr>
          </a:solidFill>
        </p:spPr>
      </p:sp>
      <p:sp>
        <p:nvSpPr>
          <p:cNvPr id="17" name="BOTTOM">
            <a:extLst>
              <a:ext uri="{FF2B5EF4-FFF2-40B4-BE49-F238E27FC236}">
                <a16:creationId xmlns:a16="http://schemas.microsoft.com/office/drawing/2014/main" id="{80495A4E-C0E8-4960-9BBA-08335FDCBD54}"/>
              </a:ext>
            </a:extLst>
          </p:cNvPr>
          <p:cNvSpPr>
            <a:spLocks/>
          </p:cNvSpPr>
          <p:nvPr userDrawn="1"/>
        </p:nvSpPr>
        <p:spPr bwMode="auto">
          <a:xfrm>
            <a:off x="1589" y="2352676"/>
            <a:ext cx="12188824" cy="4505326"/>
          </a:xfrm>
          <a:custGeom>
            <a:avLst/>
            <a:gdLst>
              <a:gd name="T0" fmla="*/ 15370 w 15370"/>
              <a:gd name="T1" fmla="*/ 3048 h 5676"/>
              <a:gd name="T2" fmla="*/ 15370 w 15370"/>
              <a:gd name="T3" fmla="*/ 5676 h 5676"/>
              <a:gd name="T4" fmla="*/ 0 w 15370"/>
              <a:gd name="T5" fmla="*/ 5676 h 5676"/>
              <a:gd name="T6" fmla="*/ 0 w 15370"/>
              <a:gd name="T7" fmla="*/ 552 h 5676"/>
              <a:gd name="T8" fmla="*/ 967 w 15370"/>
              <a:gd name="T9" fmla="*/ 300 h 5676"/>
              <a:gd name="T10" fmla="*/ 3302 w 15370"/>
              <a:gd name="T11" fmla="*/ 0 h 5676"/>
              <a:gd name="T12" fmla="*/ 4071 w 15370"/>
              <a:gd name="T13" fmla="*/ 132 h 5676"/>
              <a:gd name="T14" fmla="*/ 6280 w 15370"/>
              <a:gd name="T15" fmla="*/ 1608 h 5676"/>
              <a:gd name="T16" fmla="*/ 7997 w 15370"/>
              <a:gd name="T17" fmla="*/ 2484 h 5676"/>
              <a:gd name="T18" fmla="*/ 9090 w 15370"/>
              <a:gd name="T19" fmla="*/ 3048 h 5676"/>
              <a:gd name="T20" fmla="*/ 11672 w 15370"/>
              <a:gd name="T21" fmla="*/ 2028 h 5676"/>
              <a:gd name="T22" fmla="*/ 14517 w 15370"/>
              <a:gd name="T23" fmla="*/ 1680 h 5676"/>
              <a:gd name="T24" fmla="*/ 15370 w 15370"/>
              <a:gd name="T25" fmla="*/ 3048 h 5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70" h="5676">
                <a:moveTo>
                  <a:pt x="15370" y="3048"/>
                </a:moveTo>
                <a:lnTo>
                  <a:pt x="15370" y="5676"/>
                </a:lnTo>
                <a:lnTo>
                  <a:pt x="0" y="5676"/>
                </a:lnTo>
                <a:lnTo>
                  <a:pt x="0" y="552"/>
                </a:lnTo>
                <a:lnTo>
                  <a:pt x="967" y="300"/>
                </a:lnTo>
                <a:lnTo>
                  <a:pt x="3302" y="0"/>
                </a:lnTo>
                <a:lnTo>
                  <a:pt x="4071" y="132"/>
                </a:lnTo>
                <a:lnTo>
                  <a:pt x="6280" y="1608"/>
                </a:lnTo>
                <a:lnTo>
                  <a:pt x="7997" y="2484"/>
                </a:lnTo>
                <a:lnTo>
                  <a:pt x="9090" y="3048"/>
                </a:lnTo>
                <a:lnTo>
                  <a:pt x="11672" y="2028"/>
                </a:lnTo>
                <a:lnTo>
                  <a:pt x="14517" y="1680"/>
                </a:lnTo>
                <a:lnTo>
                  <a:pt x="15370" y="3048"/>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en-US" sz="450"/>
          </a:p>
        </p:txBody>
      </p:sp>
      <p:sp>
        <p:nvSpPr>
          <p:cNvPr id="18" name="Freeform 7">
            <a:extLst>
              <a:ext uri="{FF2B5EF4-FFF2-40B4-BE49-F238E27FC236}">
                <a16:creationId xmlns:a16="http://schemas.microsoft.com/office/drawing/2014/main" id="{6779C152-9EF7-4C22-8AD3-DBF5B6CA7750}"/>
              </a:ext>
            </a:extLst>
          </p:cNvPr>
          <p:cNvSpPr>
            <a:spLocks/>
          </p:cNvSpPr>
          <p:nvPr userDrawn="1"/>
        </p:nvSpPr>
        <p:spPr bwMode="auto">
          <a:xfrm>
            <a:off x="2627313" y="2138364"/>
            <a:ext cx="2535238" cy="1824038"/>
          </a:xfrm>
          <a:custGeom>
            <a:avLst/>
            <a:gdLst>
              <a:gd name="T0" fmla="*/ 2219 w 3194"/>
              <a:gd name="T1" fmla="*/ 672 h 2298"/>
              <a:gd name="T2" fmla="*/ 3194 w 3194"/>
              <a:gd name="T3" fmla="*/ 2298 h 2298"/>
              <a:gd name="T4" fmla="*/ 0 w 3194"/>
              <a:gd name="T5" fmla="*/ 0 h 2298"/>
              <a:gd name="T6" fmla="*/ 2219 w 3194"/>
              <a:gd name="T7" fmla="*/ 672 h 2298"/>
            </a:gdLst>
            <a:ahLst/>
            <a:cxnLst>
              <a:cxn ang="0">
                <a:pos x="T0" y="T1"/>
              </a:cxn>
              <a:cxn ang="0">
                <a:pos x="T2" y="T3"/>
              </a:cxn>
              <a:cxn ang="0">
                <a:pos x="T4" y="T5"/>
              </a:cxn>
              <a:cxn ang="0">
                <a:pos x="T6" y="T7"/>
              </a:cxn>
            </a:cxnLst>
            <a:rect l="0" t="0" r="r" b="b"/>
            <a:pathLst>
              <a:path w="3194" h="2298">
                <a:moveTo>
                  <a:pt x="2219" y="672"/>
                </a:moveTo>
                <a:lnTo>
                  <a:pt x="3194" y="2298"/>
                </a:lnTo>
                <a:lnTo>
                  <a:pt x="0" y="0"/>
                </a:lnTo>
                <a:lnTo>
                  <a:pt x="2219" y="672"/>
                </a:lnTo>
                <a:close/>
              </a:path>
            </a:pathLst>
          </a:custGeom>
          <a:gradFill>
            <a:gsLst>
              <a:gs pos="0">
                <a:schemeClr val="accent1"/>
              </a:gs>
              <a:gs pos="100000">
                <a:schemeClr val="accent2">
                  <a:lumMod val="60000"/>
                  <a:lumOff val="40000"/>
                </a:schemeClr>
              </a:gs>
            </a:gsLst>
            <a:path path="circle">
              <a:fillToRect r="100000" b="100000"/>
            </a:path>
          </a:gra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p>
        </p:txBody>
      </p:sp>
      <p:sp>
        <p:nvSpPr>
          <p:cNvPr id="19" name="Freeform 8">
            <a:extLst>
              <a:ext uri="{FF2B5EF4-FFF2-40B4-BE49-F238E27FC236}">
                <a16:creationId xmlns:a16="http://schemas.microsoft.com/office/drawing/2014/main" id="{CA162236-607A-4386-BEA7-2B023AFC90C3}"/>
              </a:ext>
            </a:extLst>
          </p:cNvPr>
          <p:cNvSpPr>
            <a:spLocks/>
          </p:cNvSpPr>
          <p:nvPr userDrawn="1"/>
        </p:nvSpPr>
        <p:spPr bwMode="auto">
          <a:xfrm>
            <a:off x="344488" y="2138364"/>
            <a:ext cx="2802732" cy="557213"/>
          </a:xfrm>
          <a:custGeom>
            <a:avLst/>
            <a:gdLst>
              <a:gd name="T0" fmla="*/ 2876 w 3531"/>
              <a:gd name="T1" fmla="*/ 0 h 702"/>
              <a:gd name="T2" fmla="*/ 3531 w 3531"/>
              <a:gd name="T3" fmla="*/ 462 h 702"/>
              <a:gd name="T4" fmla="*/ 0 w 3531"/>
              <a:gd name="T5" fmla="*/ 702 h 702"/>
              <a:gd name="T6" fmla="*/ 2876 w 3531"/>
              <a:gd name="T7" fmla="*/ 0 h 702"/>
            </a:gdLst>
            <a:ahLst/>
            <a:cxnLst>
              <a:cxn ang="0">
                <a:pos x="T0" y="T1"/>
              </a:cxn>
              <a:cxn ang="0">
                <a:pos x="T2" y="T3"/>
              </a:cxn>
              <a:cxn ang="0">
                <a:pos x="T4" y="T5"/>
              </a:cxn>
              <a:cxn ang="0">
                <a:pos x="T6" y="T7"/>
              </a:cxn>
            </a:cxnLst>
            <a:rect l="0" t="0" r="r" b="b"/>
            <a:pathLst>
              <a:path w="3531" h="702">
                <a:moveTo>
                  <a:pt x="2876" y="0"/>
                </a:moveTo>
                <a:lnTo>
                  <a:pt x="3531" y="462"/>
                </a:lnTo>
                <a:lnTo>
                  <a:pt x="0" y="702"/>
                </a:lnTo>
                <a:lnTo>
                  <a:pt x="2876" y="0"/>
                </a:lnTo>
                <a:close/>
              </a:path>
            </a:pathLst>
          </a:custGeom>
          <a:solidFill>
            <a:schemeClr val="accent1">
              <a:lumMod val="50000"/>
            </a:schemeClr>
          </a:soli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gradFill>
                <a:gsLst>
                  <a:gs pos="0">
                    <a:schemeClr val="accent1"/>
                  </a:gs>
                  <a:gs pos="100000">
                    <a:schemeClr val="accent3">
                      <a:lumMod val="75000"/>
                    </a:schemeClr>
                  </a:gs>
                </a:gsLst>
                <a:path path="circle">
                  <a:fillToRect r="100000" b="100000"/>
                </a:path>
              </a:gradFill>
            </a:endParaRPr>
          </a:p>
        </p:txBody>
      </p:sp>
      <p:sp>
        <p:nvSpPr>
          <p:cNvPr id="20" name="Freeform 9">
            <a:extLst>
              <a:ext uri="{FF2B5EF4-FFF2-40B4-BE49-F238E27FC236}">
                <a16:creationId xmlns:a16="http://schemas.microsoft.com/office/drawing/2014/main" id="{0C2DE5D1-69B4-4860-95B1-3AB0EA4CCD74}"/>
              </a:ext>
            </a:extLst>
          </p:cNvPr>
          <p:cNvSpPr>
            <a:spLocks/>
          </p:cNvSpPr>
          <p:nvPr userDrawn="1"/>
        </p:nvSpPr>
        <p:spPr bwMode="auto">
          <a:xfrm>
            <a:off x="4386263" y="2674145"/>
            <a:ext cx="3187701" cy="2295525"/>
          </a:xfrm>
          <a:custGeom>
            <a:avLst/>
            <a:gdLst>
              <a:gd name="T0" fmla="*/ 1287 w 4016"/>
              <a:gd name="T1" fmla="*/ 2892 h 2892"/>
              <a:gd name="T2" fmla="*/ 0 w 4016"/>
              <a:gd name="T3" fmla="*/ 0 h 2892"/>
              <a:gd name="T4" fmla="*/ 4016 w 4016"/>
              <a:gd name="T5" fmla="*/ 2892 h 2892"/>
              <a:gd name="T6" fmla="*/ 1287 w 4016"/>
              <a:gd name="T7" fmla="*/ 2892 h 2892"/>
            </a:gdLst>
            <a:ahLst/>
            <a:cxnLst>
              <a:cxn ang="0">
                <a:pos x="T0" y="T1"/>
              </a:cxn>
              <a:cxn ang="0">
                <a:pos x="T2" y="T3"/>
              </a:cxn>
              <a:cxn ang="0">
                <a:pos x="T4" y="T5"/>
              </a:cxn>
              <a:cxn ang="0">
                <a:pos x="T6" y="T7"/>
              </a:cxn>
            </a:cxnLst>
            <a:rect l="0" t="0" r="r" b="b"/>
            <a:pathLst>
              <a:path w="4016" h="2892">
                <a:moveTo>
                  <a:pt x="1287" y="2892"/>
                </a:moveTo>
                <a:lnTo>
                  <a:pt x="0" y="0"/>
                </a:lnTo>
                <a:lnTo>
                  <a:pt x="4016" y="2892"/>
                </a:lnTo>
                <a:lnTo>
                  <a:pt x="1287" y="2892"/>
                </a:lnTo>
                <a:close/>
              </a:path>
            </a:pathLst>
          </a:custGeom>
          <a:gradFill>
            <a:gsLst>
              <a:gs pos="0">
                <a:schemeClr val="accent3">
                  <a:lumMod val="75000"/>
                </a:schemeClr>
              </a:gs>
              <a:gs pos="72000">
                <a:schemeClr val="accent4">
                  <a:lumMod val="60000"/>
                  <a:lumOff val="40000"/>
                </a:schemeClr>
              </a:gs>
            </a:gsLst>
            <a:path path="circle">
              <a:fillToRect r="100000" b="100000"/>
            </a:path>
          </a:gra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gradFill>
                <a:gsLst>
                  <a:gs pos="0">
                    <a:schemeClr val="accent1"/>
                  </a:gs>
                  <a:gs pos="99000">
                    <a:schemeClr val="accent6"/>
                  </a:gs>
                  <a:gs pos="24000">
                    <a:schemeClr val="accent6"/>
                  </a:gs>
                </a:gsLst>
                <a:path path="circle">
                  <a:fillToRect r="100000" b="100000"/>
                </a:path>
              </a:gradFill>
            </a:endParaRPr>
          </a:p>
        </p:txBody>
      </p:sp>
      <p:sp>
        <p:nvSpPr>
          <p:cNvPr id="21" name="Freeform 10">
            <a:extLst>
              <a:ext uri="{FF2B5EF4-FFF2-40B4-BE49-F238E27FC236}">
                <a16:creationId xmlns:a16="http://schemas.microsoft.com/office/drawing/2014/main" id="{34FD64BE-3A2F-43A2-A594-F7248324C0E9}"/>
              </a:ext>
            </a:extLst>
          </p:cNvPr>
          <p:cNvSpPr>
            <a:spLocks/>
          </p:cNvSpPr>
          <p:nvPr userDrawn="1"/>
        </p:nvSpPr>
        <p:spPr bwMode="auto">
          <a:xfrm>
            <a:off x="6744494" y="3452814"/>
            <a:ext cx="3186113" cy="1516857"/>
          </a:xfrm>
          <a:custGeom>
            <a:avLst/>
            <a:gdLst>
              <a:gd name="T0" fmla="*/ 1955 w 4014"/>
              <a:gd name="T1" fmla="*/ 0 h 1911"/>
              <a:gd name="T2" fmla="*/ 4014 w 4014"/>
              <a:gd name="T3" fmla="*/ 1434 h 1911"/>
              <a:gd name="T4" fmla="*/ 1045 w 4014"/>
              <a:gd name="T5" fmla="*/ 1911 h 1911"/>
              <a:gd name="T6" fmla="*/ 0 w 4014"/>
              <a:gd name="T7" fmla="*/ 1179 h 1911"/>
              <a:gd name="T8" fmla="*/ 1955 w 4014"/>
              <a:gd name="T9" fmla="*/ 0 h 1911"/>
            </a:gdLst>
            <a:ahLst/>
            <a:cxnLst>
              <a:cxn ang="0">
                <a:pos x="T0" y="T1"/>
              </a:cxn>
              <a:cxn ang="0">
                <a:pos x="T2" y="T3"/>
              </a:cxn>
              <a:cxn ang="0">
                <a:pos x="T4" y="T5"/>
              </a:cxn>
              <a:cxn ang="0">
                <a:pos x="T6" y="T7"/>
              </a:cxn>
              <a:cxn ang="0">
                <a:pos x="T8" y="T9"/>
              </a:cxn>
            </a:cxnLst>
            <a:rect l="0" t="0" r="r" b="b"/>
            <a:pathLst>
              <a:path w="4014" h="1911">
                <a:moveTo>
                  <a:pt x="1955" y="0"/>
                </a:moveTo>
                <a:lnTo>
                  <a:pt x="4014" y="1434"/>
                </a:lnTo>
                <a:lnTo>
                  <a:pt x="1045" y="1911"/>
                </a:lnTo>
                <a:lnTo>
                  <a:pt x="0" y="1179"/>
                </a:lnTo>
                <a:lnTo>
                  <a:pt x="1955" y="0"/>
                </a:lnTo>
                <a:close/>
              </a:path>
            </a:pathLst>
          </a:custGeom>
          <a:gradFill>
            <a:gsLst>
              <a:gs pos="0">
                <a:schemeClr val="accent4">
                  <a:lumMod val="60000"/>
                  <a:lumOff val="40000"/>
                </a:schemeClr>
              </a:gs>
              <a:gs pos="100000">
                <a:schemeClr val="accent6"/>
              </a:gs>
            </a:gsLst>
            <a:path path="circle">
              <a:fillToRect r="100000" b="100000"/>
            </a:path>
          </a:gra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p>
        </p:txBody>
      </p:sp>
      <p:sp>
        <p:nvSpPr>
          <p:cNvPr id="22" name="Freeform 11">
            <a:extLst>
              <a:ext uri="{FF2B5EF4-FFF2-40B4-BE49-F238E27FC236}">
                <a16:creationId xmlns:a16="http://schemas.microsoft.com/office/drawing/2014/main" id="{17E7EF65-9625-412F-8277-E7EF6EC25B51}"/>
              </a:ext>
            </a:extLst>
          </p:cNvPr>
          <p:cNvSpPr>
            <a:spLocks/>
          </p:cNvSpPr>
          <p:nvPr userDrawn="1"/>
        </p:nvSpPr>
        <p:spPr bwMode="auto">
          <a:xfrm>
            <a:off x="8296277" y="3300414"/>
            <a:ext cx="3894134" cy="2947988"/>
          </a:xfrm>
          <a:custGeom>
            <a:avLst/>
            <a:gdLst>
              <a:gd name="T0" fmla="*/ 4920 w 4920"/>
              <a:gd name="T1" fmla="*/ 0 h 3714"/>
              <a:gd name="T2" fmla="*/ 4920 w 4920"/>
              <a:gd name="T3" fmla="*/ 3714 h 3714"/>
              <a:gd name="T4" fmla="*/ 0 w 4920"/>
              <a:gd name="T5" fmla="*/ 192 h 3714"/>
              <a:gd name="T6" fmla="*/ 4920 w 4920"/>
              <a:gd name="T7" fmla="*/ 0 h 3714"/>
            </a:gdLst>
            <a:ahLst/>
            <a:cxnLst>
              <a:cxn ang="0">
                <a:pos x="T0" y="T1"/>
              </a:cxn>
              <a:cxn ang="0">
                <a:pos x="T2" y="T3"/>
              </a:cxn>
              <a:cxn ang="0">
                <a:pos x="T4" y="T5"/>
              </a:cxn>
              <a:cxn ang="0">
                <a:pos x="T6" y="T7"/>
              </a:cxn>
            </a:cxnLst>
            <a:rect l="0" t="0" r="r" b="b"/>
            <a:pathLst>
              <a:path w="4920" h="3714">
                <a:moveTo>
                  <a:pt x="4920" y="0"/>
                </a:moveTo>
                <a:lnTo>
                  <a:pt x="4920" y="3714"/>
                </a:lnTo>
                <a:lnTo>
                  <a:pt x="0" y="192"/>
                </a:lnTo>
                <a:lnTo>
                  <a:pt x="4920" y="0"/>
                </a:lnTo>
                <a:close/>
              </a:path>
            </a:pathLst>
          </a:custGeom>
          <a:gradFill>
            <a:gsLst>
              <a:gs pos="0">
                <a:schemeClr val="accent4">
                  <a:lumMod val="60000"/>
                  <a:lumOff val="40000"/>
                </a:schemeClr>
              </a:gs>
              <a:gs pos="100000">
                <a:schemeClr val="accent6"/>
              </a:gs>
            </a:gsLst>
            <a:path path="circle">
              <a:fillToRect r="100000" b="100000"/>
            </a:path>
          </a:gradFill>
          <a:ln>
            <a:noFill/>
          </a:ln>
          <a:effectLst>
            <a:outerShdw blurRad="190500" dist="127000" dir="13500000" algn="br" rotWithShape="0">
              <a:prstClr val="black">
                <a:alpha val="40000"/>
              </a:prstClr>
            </a:outerShdw>
          </a:effectLst>
        </p:spPr>
        <p:txBody>
          <a:bodyPr vert="horz" wrap="square" lIns="45720" tIns="22860" rIns="45720" bIns="22860" numCol="1" anchor="t" anchorCtr="0" compatLnSpc="1">
            <a:prstTxWarp prst="textNoShape">
              <a:avLst/>
            </a:prstTxWarp>
          </a:bodyPr>
          <a:lstStyle/>
          <a:p>
            <a:endParaRPr lang="en-US" sz="450">
              <a:gradFill>
                <a:gsLst>
                  <a:gs pos="0">
                    <a:schemeClr val="accent1"/>
                  </a:gs>
                  <a:gs pos="100000">
                    <a:schemeClr val="accent3">
                      <a:lumMod val="75000"/>
                    </a:schemeClr>
                  </a:gs>
                </a:gsLst>
                <a:path path="circle">
                  <a:fillToRect r="100000" b="100000"/>
                </a:path>
              </a:gradFill>
            </a:endParaRPr>
          </a:p>
        </p:txBody>
      </p:sp>
      <p:sp>
        <p:nvSpPr>
          <p:cNvPr id="23" name="Rectangle 16">
            <a:extLst>
              <a:ext uri="{FF2B5EF4-FFF2-40B4-BE49-F238E27FC236}">
                <a16:creationId xmlns:a16="http://schemas.microsoft.com/office/drawing/2014/main" id="{8DE902A1-1EE5-43AA-9FB1-6440AA79D4F2}"/>
              </a:ext>
            </a:extLst>
          </p:cNvPr>
          <p:cNvSpPr/>
          <p:nvPr userDrawn="1"/>
        </p:nvSpPr>
        <p:spPr>
          <a:xfrm>
            <a:off x="576449" y="4983647"/>
            <a:ext cx="5437446" cy="461665"/>
          </a:xfrm>
          <a:prstGeom prst="rect">
            <a:avLst/>
          </a:prstGeom>
        </p:spPr>
        <p:txBody>
          <a:bodyPr wrap="square">
            <a:spAutoFit/>
          </a:bodyPr>
          <a:lstStyle/>
          <a:p>
            <a:r>
              <a:rPr lang="en-GB" sz="2400" spc="-76" dirty="0">
                <a:latin typeface="+mj-lt"/>
              </a:rPr>
              <a:t>TEMPLATE</a:t>
            </a:r>
          </a:p>
        </p:txBody>
      </p:sp>
      <p:sp>
        <p:nvSpPr>
          <p:cNvPr id="24" name="Rectangle 17">
            <a:extLst>
              <a:ext uri="{FF2B5EF4-FFF2-40B4-BE49-F238E27FC236}">
                <a16:creationId xmlns:a16="http://schemas.microsoft.com/office/drawing/2014/main" id="{602A4311-CC39-4EEF-BA4D-3A46878F70A8}"/>
              </a:ext>
            </a:extLst>
          </p:cNvPr>
          <p:cNvSpPr/>
          <p:nvPr userDrawn="1"/>
        </p:nvSpPr>
        <p:spPr>
          <a:xfrm>
            <a:off x="576448" y="6276339"/>
            <a:ext cx="4304466" cy="276999"/>
          </a:xfrm>
          <a:prstGeom prst="rect">
            <a:avLst/>
          </a:prstGeom>
        </p:spPr>
        <p:txBody>
          <a:bodyPr wrap="square">
            <a:spAutoFit/>
          </a:bodyPr>
          <a:lstStyle/>
          <a:p>
            <a:r>
              <a:rPr lang="en-GB" sz="1200" i="1" dirty="0" err="1"/>
              <a:t>Preparato</a:t>
            </a:r>
            <a:r>
              <a:rPr lang="en-GB" sz="1200" i="1" dirty="0"/>
              <a:t> da: Mario Rossi</a:t>
            </a:r>
            <a:endParaRPr lang="en-GB" sz="1200" dirty="0">
              <a:latin typeface="+mj-lt"/>
            </a:endParaRPr>
          </a:p>
        </p:txBody>
      </p:sp>
      <p:sp>
        <p:nvSpPr>
          <p:cNvPr id="25" name="Rectangle 18">
            <a:extLst>
              <a:ext uri="{FF2B5EF4-FFF2-40B4-BE49-F238E27FC236}">
                <a16:creationId xmlns:a16="http://schemas.microsoft.com/office/drawing/2014/main" id="{E0391EDF-733B-4404-87BB-1E77C700980B}"/>
              </a:ext>
            </a:extLst>
          </p:cNvPr>
          <p:cNvSpPr/>
          <p:nvPr userDrawn="1"/>
        </p:nvSpPr>
        <p:spPr>
          <a:xfrm>
            <a:off x="576449" y="5246251"/>
            <a:ext cx="7355715" cy="830997"/>
          </a:xfrm>
          <a:prstGeom prst="rect">
            <a:avLst/>
          </a:prstGeom>
        </p:spPr>
        <p:txBody>
          <a:bodyPr wrap="square" anchor="t">
            <a:spAutoFit/>
          </a:bodyPr>
          <a:lstStyle/>
          <a:p>
            <a:r>
              <a:rPr lang="en-GB" sz="4800" spc="-76" dirty="0" err="1"/>
              <a:t>Utilitalia</a:t>
            </a:r>
            <a:r>
              <a:rPr lang="en-GB" sz="4800" spc="-76" dirty="0"/>
              <a:t> </a:t>
            </a:r>
            <a:r>
              <a:rPr lang="en-GB" sz="4800" spc="-150" dirty="0"/>
              <a:t>layout cover </a:t>
            </a:r>
            <a:r>
              <a:rPr lang="en-GB" sz="4800" spc="-150" dirty="0" err="1"/>
              <a:t>ppt</a:t>
            </a:r>
            <a:endParaRPr lang="en-GB" sz="4800" spc="-150" dirty="0"/>
          </a:p>
        </p:txBody>
      </p:sp>
      <p:sp>
        <p:nvSpPr>
          <p:cNvPr id="26" name="Rectangle 19">
            <a:extLst>
              <a:ext uri="{FF2B5EF4-FFF2-40B4-BE49-F238E27FC236}">
                <a16:creationId xmlns:a16="http://schemas.microsoft.com/office/drawing/2014/main" id="{8A70C46A-354F-4434-981E-EB2E9063144B}"/>
              </a:ext>
            </a:extLst>
          </p:cNvPr>
          <p:cNvSpPr/>
          <p:nvPr userDrawn="1"/>
        </p:nvSpPr>
        <p:spPr>
          <a:xfrm>
            <a:off x="620567" y="4661765"/>
            <a:ext cx="4304466" cy="307905"/>
          </a:xfrm>
          <a:prstGeom prst="rect">
            <a:avLst/>
          </a:prstGeom>
        </p:spPr>
        <p:txBody>
          <a:bodyPr wrap="square">
            <a:spAutoFit/>
          </a:bodyPr>
          <a:lstStyle/>
          <a:p>
            <a:r>
              <a:rPr lang="en-GB" sz="1401" dirty="0" err="1">
                <a:solidFill>
                  <a:schemeClr val="accent2">
                    <a:lumMod val="75000"/>
                  </a:schemeClr>
                </a:solidFill>
                <a:latin typeface="+mj-lt"/>
              </a:rPr>
              <a:t>Mese</a:t>
            </a:r>
            <a:r>
              <a:rPr lang="en-GB" sz="1401" dirty="0">
                <a:solidFill>
                  <a:schemeClr val="accent2">
                    <a:lumMod val="75000"/>
                  </a:schemeClr>
                </a:solidFill>
                <a:latin typeface="+mj-lt"/>
              </a:rPr>
              <a:t> 2021</a:t>
            </a:r>
          </a:p>
        </p:txBody>
      </p:sp>
      <p:pic>
        <p:nvPicPr>
          <p:cNvPr id="2" name="Immagine 1">
            <a:extLst>
              <a:ext uri="{FF2B5EF4-FFF2-40B4-BE49-F238E27FC236}">
                <a16:creationId xmlns:a16="http://schemas.microsoft.com/office/drawing/2014/main" id="{DDE49852-B138-B557-4765-B842ADD95A6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61755" y="5291139"/>
            <a:ext cx="4080882" cy="136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ppt_x"/>
                                          </p:val>
                                        </p:tav>
                                        <p:tav tm="100000">
                                          <p:val>
                                            <p:strVal val="#ppt_x"/>
                                          </p:val>
                                        </p:tav>
                                      </p:tavLst>
                                    </p:anim>
                                    <p:anim calcmode="lin" valueType="num">
                                      <p:cBhvr additive="base">
                                        <p:cTn id="8" dur="75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ppt_x"/>
                                          </p:val>
                                        </p:tav>
                                        <p:tav tm="100000">
                                          <p:val>
                                            <p:strVal val="#ppt_x"/>
                                          </p:val>
                                        </p:tav>
                                      </p:tavLst>
                                    </p:anim>
                                    <p:anim calcmode="lin" valueType="num">
                                      <p:cBhvr additive="base">
                                        <p:cTn id="12" dur="75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6" decel="100000" fill="hold" grpId="0" nodeType="withEffect">
                                  <p:stCondLst>
                                    <p:cond delay="10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750" fill="hold"/>
                                        <p:tgtEl>
                                          <p:spTgt spid="7"/>
                                        </p:tgtEl>
                                        <p:attrNameLst>
                                          <p:attrName>ppt_x</p:attrName>
                                        </p:attrNameLst>
                                      </p:cBhvr>
                                      <p:tavLst>
                                        <p:tav tm="0">
                                          <p:val>
                                            <p:strVal val="1+#ppt_w/2"/>
                                          </p:val>
                                        </p:tav>
                                        <p:tav tm="100000">
                                          <p:val>
                                            <p:strVal val="#ppt_x"/>
                                          </p:val>
                                        </p:tav>
                                      </p:tavLst>
                                    </p:anim>
                                    <p:anim calcmode="lin" valueType="num">
                                      <p:cBhvr additive="base">
                                        <p:cTn id="16" dur="75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6" decel="100000" fill="hold" grpId="0" nodeType="withEffect">
                                  <p:stCondLst>
                                    <p:cond delay="1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750" fill="hold"/>
                                        <p:tgtEl>
                                          <p:spTgt spid="6"/>
                                        </p:tgtEl>
                                        <p:attrNameLst>
                                          <p:attrName>ppt_x</p:attrName>
                                        </p:attrNameLst>
                                      </p:cBhvr>
                                      <p:tavLst>
                                        <p:tav tm="0">
                                          <p:val>
                                            <p:strVal val="1+#ppt_w/2"/>
                                          </p:val>
                                        </p:tav>
                                        <p:tav tm="100000">
                                          <p:val>
                                            <p:strVal val="#ppt_x"/>
                                          </p:val>
                                        </p:tav>
                                      </p:tavLst>
                                    </p:anim>
                                    <p:anim calcmode="lin" valueType="num">
                                      <p:cBhvr additive="base">
                                        <p:cTn id="20" dur="75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6" decel="100000" fill="hold" grpId="0" nodeType="withEffect">
                                  <p:stCondLst>
                                    <p:cond delay="10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750" fill="hold"/>
                                        <p:tgtEl>
                                          <p:spTgt spid="8"/>
                                        </p:tgtEl>
                                        <p:attrNameLst>
                                          <p:attrName>ppt_x</p:attrName>
                                        </p:attrNameLst>
                                      </p:cBhvr>
                                      <p:tavLst>
                                        <p:tav tm="0">
                                          <p:val>
                                            <p:strVal val="1+#ppt_w/2"/>
                                          </p:val>
                                        </p:tav>
                                        <p:tav tm="100000">
                                          <p:val>
                                            <p:strVal val="#ppt_x"/>
                                          </p:val>
                                        </p:tav>
                                      </p:tavLst>
                                    </p:anim>
                                    <p:anim calcmode="lin" valueType="num">
                                      <p:cBhvr additive="base">
                                        <p:cTn id="24" dur="75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6" decel="100000" fill="hold" grpId="0" nodeType="withEffect">
                                  <p:stCondLst>
                                    <p:cond delay="10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750" fill="hold"/>
                                        <p:tgtEl>
                                          <p:spTgt spid="9"/>
                                        </p:tgtEl>
                                        <p:attrNameLst>
                                          <p:attrName>ppt_x</p:attrName>
                                        </p:attrNameLst>
                                      </p:cBhvr>
                                      <p:tavLst>
                                        <p:tav tm="0">
                                          <p:val>
                                            <p:strVal val="1+#ppt_w/2"/>
                                          </p:val>
                                        </p:tav>
                                        <p:tav tm="100000">
                                          <p:val>
                                            <p:strVal val="#ppt_x"/>
                                          </p:val>
                                        </p:tav>
                                      </p:tavLst>
                                    </p:anim>
                                    <p:anim calcmode="lin" valueType="num">
                                      <p:cBhvr additive="base">
                                        <p:cTn id="28" dur="75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6" decel="100000" fill="hold" grpId="0" nodeType="withEffect">
                                  <p:stCondLst>
                                    <p:cond delay="10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1+#ppt_w/2"/>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decel="100000" fill="hold" grpId="0" nodeType="withEffect">
                                  <p:stCondLst>
                                    <p:cond delay="25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750" fill="hold"/>
                                        <p:tgtEl>
                                          <p:spTgt spid="14"/>
                                        </p:tgtEl>
                                        <p:attrNameLst>
                                          <p:attrName>ppt_x</p:attrName>
                                        </p:attrNameLst>
                                      </p:cBhvr>
                                      <p:tavLst>
                                        <p:tav tm="0">
                                          <p:val>
                                            <p:strVal val="#ppt_x"/>
                                          </p:val>
                                        </p:tav>
                                        <p:tav tm="100000">
                                          <p:val>
                                            <p:strVal val="#ppt_x"/>
                                          </p:val>
                                        </p:tav>
                                      </p:tavLst>
                                    </p:anim>
                                    <p:anim calcmode="lin" valueType="num">
                                      <p:cBhvr additive="base">
                                        <p:cTn id="36" dur="75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decel="100000" fill="hold" grpId="0" nodeType="withEffect">
                                  <p:stCondLst>
                                    <p:cond delay="25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750" fill="hold"/>
                                        <p:tgtEl>
                                          <p:spTgt spid="11"/>
                                        </p:tgtEl>
                                        <p:attrNameLst>
                                          <p:attrName>ppt_x</p:attrName>
                                        </p:attrNameLst>
                                      </p:cBhvr>
                                      <p:tavLst>
                                        <p:tav tm="0">
                                          <p:val>
                                            <p:strVal val="#ppt_x"/>
                                          </p:val>
                                        </p:tav>
                                        <p:tav tm="100000">
                                          <p:val>
                                            <p:strVal val="#ppt_x"/>
                                          </p:val>
                                        </p:tav>
                                      </p:tavLst>
                                    </p:anim>
                                    <p:anim calcmode="lin" valueType="num">
                                      <p:cBhvr additive="base">
                                        <p:cTn id="40" dur="75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decel="100000" fill="hold" grpId="0" nodeType="withEffect">
                                  <p:stCondLst>
                                    <p:cond delay="25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750" fill="hold"/>
                                        <p:tgtEl>
                                          <p:spTgt spid="13"/>
                                        </p:tgtEl>
                                        <p:attrNameLst>
                                          <p:attrName>ppt_x</p:attrName>
                                        </p:attrNameLst>
                                      </p:cBhvr>
                                      <p:tavLst>
                                        <p:tav tm="0">
                                          <p:val>
                                            <p:strVal val="#ppt_x"/>
                                          </p:val>
                                        </p:tav>
                                        <p:tav tm="100000">
                                          <p:val>
                                            <p:strVal val="#ppt_x"/>
                                          </p:val>
                                        </p:tav>
                                      </p:tavLst>
                                    </p:anim>
                                    <p:anim calcmode="lin" valueType="num">
                                      <p:cBhvr additive="base">
                                        <p:cTn id="44" dur="750" fill="hold"/>
                                        <p:tgtEl>
                                          <p:spTgt spid="13"/>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750" fill="hold"/>
                                        <p:tgtEl>
                                          <p:spTgt spid="12"/>
                                        </p:tgtEl>
                                        <p:attrNameLst>
                                          <p:attrName>ppt_x</p:attrName>
                                        </p:attrNameLst>
                                      </p:cBhvr>
                                      <p:tavLst>
                                        <p:tav tm="0">
                                          <p:val>
                                            <p:strVal val="#ppt_x"/>
                                          </p:val>
                                        </p:tav>
                                        <p:tav tm="100000">
                                          <p:val>
                                            <p:strVal val="#ppt_x"/>
                                          </p:val>
                                        </p:tav>
                                      </p:tavLst>
                                    </p:anim>
                                    <p:anim calcmode="lin" valueType="num">
                                      <p:cBhvr additive="base">
                                        <p:cTn id="48" dur="750" fill="hold"/>
                                        <p:tgtEl>
                                          <p:spTgt spid="12"/>
                                        </p:tgtEl>
                                        <p:attrNameLst>
                                          <p:attrName>ppt_y</p:attrName>
                                        </p:attrNameLst>
                                      </p:cBhvr>
                                      <p:tavLst>
                                        <p:tav tm="0">
                                          <p:val>
                                            <p:strVal val="1+#ppt_h/2"/>
                                          </p:val>
                                        </p:tav>
                                        <p:tav tm="100000">
                                          <p:val>
                                            <p:strVal val="#ppt_y"/>
                                          </p:val>
                                        </p:tav>
                                      </p:tavLst>
                                    </p:anim>
                                  </p:childTnLst>
                                </p:cTn>
                              </p:par>
                              <p:par>
                                <p:cTn id="49" presetID="2" presetClass="entr" presetSubtype="4" decel="100000"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750" fill="hold"/>
                                        <p:tgtEl>
                                          <p:spTgt spid="16"/>
                                        </p:tgtEl>
                                        <p:attrNameLst>
                                          <p:attrName>ppt_x</p:attrName>
                                        </p:attrNameLst>
                                      </p:cBhvr>
                                      <p:tavLst>
                                        <p:tav tm="0">
                                          <p:val>
                                            <p:strVal val="#ppt_x"/>
                                          </p:val>
                                        </p:tav>
                                        <p:tav tm="100000">
                                          <p:val>
                                            <p:strVal val="#ppt_x"/>
                                          </p:val>
                                        </p:tav>
                                      </p:tavLst>
                                    </p:anim>
                                    <p:anim calcmode="lin" valueType="num">
                                      <p:cBhvr additive="base">
                                        <p:cTn id="52" dur="750" fill="hold"/>
                                        <p:tgtEl>
                                          <p:spTgt spid="16"/>
                                        </p:tgtEl>
                                        <p:attrNameLst>
                                          <p:attrName>ppt_y</p:attrName>
                                        </p:attrNameLst>
                                      </p:cBhvr>
                                      <p:tavLst>
                                        <p:tav tm="0">
                                          <p:val>
                                            <p:strVal val="1+#ppt_h/2"/>
                                          </p:val>
                                        </p:tav>
                                        <p:tav tm="100000">
                                          <p:val>
                                            <p:strVal val="#ppt_y"/>
                                          </p:val>
                                        </p:tav>
                                      </p:tavLst>
                                    </p:anim>
                                  </p:childTnLst>
                                </p:cTn>
                              </p:par>
                              <p:par>
                                <p:cTn id="53" presetID="2" presetClass="entr" presetSubtype="4" decel="100000" fill="hold" grpId="0" nodeType="withEffect">
                                  <p:stCondLst>
                                    <p:cond delay="5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750" fill="hold"/>
                                        <p:tgtEl>
                                          <p:spTgt spid="17"/>
                                        </p:tgtEl>
                                        <p:attrNameLst>
                                          <p:attrName>ppt_x</p:attrName>
                                        </p:attrNameLst>
                                      </p:cBhvr>
                                      <p:tavLst>
                                        <p:tav tm="0">
                                          <p:val>
                                            <p:strVal val="#ppt_x"/>
                                          </p:val>
                                        </p:tav>
                                        <p:tav tm="100000">
                                          <p:val>
                                            <p:strVal val="#ppt_x"/>
                                          </p:val>
                                        </p:tav>
                                      </p:tavLst>
                                    </p:anim>
                                    <p:anim calcmode="lin" valueType="num">
                                      <p:cBhvr additive="base">
                                        <p:cTn id="56" dur="750" fill="hold"/>
                                        <p:tgtEl>
                                          <p:spTgt spid="17"/>
                                        </p:tgtEl>
                                        <p:attrNameLst>
                                          <p:attrName>ppt_y</p:attrName>
                                        </p:attrNameLst>
                                      </p:cBhvr>
                                      <p:tavLst>
                                        <p:tav tm="0">
                                          <p:val>
                                            <p:strVal val="1+#ppt_h/2"/>
                                          </p:val>
                                        </p:tav>
                                        <p:tav tm="100000">
                                          <p:val>
                                            <p:strVal val="#ppt_y"/>
                                          </p:val>
                                        </p:tav>
                                      </p:tavLst>
                                    </p:anim>
                                  </p:childTnLst>
                                </p:cTn>
                              </p:par>
                              <p:par>
                                <p:cTn id="57" presetID="2" presetClass="entr" presetSubtype="6" decel="100000" fill="hold" grpId="0" nodeType="withEffect">
                                  <p:stCondLst>
                                    <p:cond delay="10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750" fill="hold"/>
                                        <p:tgtEl>
                                          <p:spTgt spid="19"/>
                                        </p:tgtEl>
                                        <p:attrNameLst>
                                          <p:attrName>ppt_x</p:attrName>
                                        </p:attrNameLst>
                                      </p:cBhvr>
                                      <p:tavLst>
                                        <p:tav tm="0">
                                          <p:val>
                                            <p:strVal val="1+#ppt_w/2"/>
                                          </p:val>
                                        </p:tav>
                                        <p:tav tm="100000">
                                          <p:val>
                                            <p:strVal val="#ppt_x"/>
                                          </p:val>
                                        </p:tav>
                                      </p:tavLst>
                                    </p:anim>
                                    <p:anim calcmode="lin" valueType="num">
                                      <p:cBhvr additive="base">
                                        <p:cTn id="60" dur="750" fill="hold"/>
                                        <p:tgtEl>
                                          <p:spTgt spid="19"/>
                                        </p:tgtEl>
                                        <p:attrNameLst>
                                          <p:attrName>ppt_y</p:attrName>
                                        </p:attrNameLst>
                                      </p:cBhvr>
                                      <p:tavLst>
                                        <p:tav tm="0">
                                          <p:val>
                                            <p:strVal val="1+#ppt_h/2"/>
                                          </p:val>
                                        </p:tav>
                                        <p:tav tm="100000">
                                          <p:val>
                                            <p:strVal val="#ppt_y"/>
                                          </p:val>
                                        </p:tav>
                                      </p:tavLst>
                                    </p:anim>
                                  </p:childTnLst>
                                </p:cTn>
                              </p:par>
                              <p:par>
                                <p:cTn id="61" presetID="2" presetClass="entr" presetSubtype="6" decel="100000" fill="hold" grpId="0" nodeType="withEffect">
                                  <p:stCondLst>
                                    <p:cond delay="10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750" fill="hold"/>
                                        <p:tgtEl>
                                          <p:spTgt spid="18"/>
                                        </p:tgtEl>
                                        <p:attrNameLst>
                                          <p:attrName>ppt_x</p:attrName>
                                        </p:attrNameLst>
                                      </p:cBhvr>
                                      <p:tavLst>
                                        <p:tav tm="0">
                                          <p:val>
                                            <p:strVal val="1+#ppt_w/2"/>
                                          </p:val>
                                        </p:tav>
                                        <p:tav tm="100000">
                                          <p:val>
                                            <p:strVal val="#ppt_x"/>
                                          </p:val>
                                        </p:tav>
                                      </p:tavLst>
                                    </p:anim>
                                    <p:anim calcmode="lin" valueType="num">
                                      <p:cBhvr additive="base">
                                        <p:cTn id="64" dur="750" fill="hold"/>
                                        <p:tgtEl>
                                          <p:spTgt spid="18"/>
                                        </p:tgtEl>
                                        <p:attrNameLst>
                                          <p:attrName>ppt_y</p:attrName>
                                        </p:attrNameLst>
                                      </p:cBhvr>
                                      <p:tavLst>
                                        <p:tav tm="0">
                                          <p:val>
                                            <p:strVal val="1+#ppt_h/2"/>
                                          </p:val>
                                        </p:tav>
                                        <p:tav tm="100000">
                                          <p:val>
                                            <p:strVal val="#ppt_y"/>
                                          </p:val>
                                        </p:tav>
                                      </p:tavLst>
                                    </p:anim>
                                  </p:childTnLst>
                                </p:cTn>
                              </p:par>
                              <p:par>
                                <p:cTn id="65" presetID="2" presetClass="entr" presetSubtype="6" decel="100000" fill="hold" grpId="0" nodeType="withEffect">
                                  <p:stCondLst>
                                    <p:cond delay="10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750" fill="hold"/>
                                        <p:tgtEl>
                                          <p:spTgt spid="20"/>
                                        </p:tgtEl>
                                        <p:attrNameLst>
                                          <p:attrName>ppt_x</p:attrName>
                                        </p:attrNameLst>
                                      </p:cBhvr>
                                      <p:tavLst>
                                        <p:tav tm="0">
                                          <p:val>
                                            <p:strVal val="1+#ppt_w/2"/>
                                          </p:val>
                                        </p:tav>
                                        <p:tav tm="100000">
                                          <p:val>
                                            <p:strVal val="#ppt_x"/>
                                          </p:val>
                                        </p:tav>
                                      </p:tavLst>
                                    </p:anim>
                                    <p:anim calcmode="lin" valueType="num">
                                      <p:cBhvr additive="base">
                                        <p:cTn id="68" dur="750" fill="hold"/>
                                        <p:tgtEl>
                                          <p:spTgt spid="20"/>
                                        </p:tgtEl>
                                        <p:attrNameLst>
                                          <p:attrName>ppt_y</p:attrName>
                                        </p:attrNameLst>
                                      </p:cBhvr>
                                      <p:tavLst>
                                        <p:tav tm="0">
                                          <p:val>
                                            <p:strVal val="1+#ppt_h/2"/>
                                          </p:val>
                                        </p:tav>
                                        <p:tav tm="100000">
                                          <p:val>
                                            <p:strVal val="#ppt_y"/>
                                          </p:val>
                                        </p:tav>
                                      </p:tavLst>
                                    </p:anim>
                                  </p:childTnLst>
                                </p:cTn>
                              </p:par>
                              <p:par>
                                <p:cTn id="69" presetID="2" presetClass="entr" presetSubtype="6" decel="100000" fill="hold" grpId="0" nodeType="withEffect">
                                  <p:stCondLst>
                                    <p:cond delay="10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750" fill="hold"/>
                                        <p:tgtEl>
                                          <p:spTgt spid="21"/>
                                        </p:tgtEl>
                                        <p:attrNameLst>
                                          <p:attrName>ppt_x</p:attrName>
                                        </p:attrNameLst>
                                      </p:cBhvr>
                                      <p:tavLst>
                                        <p:tav tm="0">
                                          <p:val>
                                            <p:strVal val="1+#ppt_w/2"/>
                                          </p:val>
                                        </p:tav>
                                        <p:tav tm="100000">
                                          <p:val>
                                            <p:strVal val="#ppt_x"/>
                                          </p:val>
                                        </p:tav>
                                      </p:tavLst>
                                    </p:anim>
                                    <p:anim calcmode="lin" valueType="num">
                                      <p:cBhvr additive="base">
                                        <p:cTn id="72" dur="750" fill="hold"/>
                                        <p:tgtEl>
                                          <p:spTgt spid="21"/>
                                        </p:tgtEl>
                                        <p:attrNameLst>
                                          <p:attrName>ppt_y</p:attrName>
                                        </p:attrNameLst>
                                      </p:cBhvr>
                                      <p:tavLst>
                                        <p:tav tm="0">
                                          <p:val>
                                            <p:strVal val="1+#ppt_h/2"/>
                                          </p:val>
                                        </p:tav>
                                        <p:tav tm="100000">
                                          <p:val>
                                            <p:strVal val="#ppt_y"/>
                                          </p:val>
                                        </p:tav>
                                      </p:tavLst>
                                    </p:anim>
                                  </p:childTnLst>
                                </p:cTn>
                              </p:par>
                              <p:par>
                                <p:cTn id="73" presetID="2" presetClass="entr" presetSubtype="6" decel="100000" fill="hold" grpId="0" nodeType="withEffect">
                                  <p:stCondLst>
                                    <p:cond delay="100"/>
                                  </p:stCondLst>
                                  <p:childTnLst>
                                    <p:set>
                                      <p:cBhvr>
                                        <p:cTn id="74" dur="1" fill="hold">
                                          <p:stCondLst>
                                            <p:cond delay="0"/>
                                          </p:stCondLst>
                                        </p:cTn>
                                        <p:tgtEl>
                                          <p:spTgt spid="22"/>
                                        </p:tgtEl>
                                        <p:attrNameLst>
                                          <p:attrName>style.visibility</p:attrName>
                                        </p:attrNameLst>
                                      </p:cBhvr>
                                      <p:to>
                                        <p:strVal val="visible"/>
                                      </p:to>
                                    </p:set>
                                    <p:anim calcmode="lin" valueType="num">
                                      <p:cBhvr additive="base">
                                        <p:cTn id="75" dur="750" fill="hold"/>
                                        <p:tgtEl>
                                          <p:spTgt spid="22"/>
                                        </p:tgtEl>
                                        <p:attrNameLst>
                                          <p:attrName>ppt_x</p:attrName>
                                        </p:attrNameLst>
                                      </p:cBhvr>
                                      <p:tavLst>
                                        <p:tav tm="0">
                                          <p:val>
                                            <p:strVal val="1+#ppt_w/2"/>
                                          </p:val>
                                        </p:tav>
                                        <p:tav tm="100000">
                                          <p:val>
                                            <p:strVal val="#ppt_x"/>
                                          </p:val>
                                        </p:tav>
                                      </p:tavLst>
                                    </p:anim>
                                    <p:anim calcmode="lin" valueType="num">
                                      <p:cBhvr additive="base">
                                        <p:cTn id="76" dur="750" fill="hold"/>
                                        <p:tgtEl>
                                          <p:spTgt spid="22"/>
                                        </p:tgtEl>
                                        <p:attrNameLst>
                                          <p:attrName>ppt_y</p:attrName>
                                        </p:attrNameLst>
                                      </p:cBhvr>
                                      <p:tavLst>
                                        <p:tav tm="0">
                                          <p:val>
                                            <p:strVal val="1+#ppt_h/2"/>
                                          </p:val>
                                        </p:tav>
                                        <p:tav tm="100000">
                                          <p:val>
                                            <p:strVal val="#ppt_y"/>
                                          </p:val>
                                        </p:tav>
                                      </p:tavLst>
                                    </p:anim>
                                  </p:childTnLst>
                                </p:cTn>
                              </p:par>
                              <p:par>
                                <p:cTn id="77" presetID="2" presetClass="entr" presetSubtype="4" decel="100000" fill="hold" grpId="0" nodeType="withEffect">
                                  <p:stCondLst>
                                    <p:cond delay="25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750" fill="hold"/>
                                        <p:tgtEl>
                                          <p:spTgt spid="26"/>
                                        </p:tgtEl>
                                        <p:attrNameLst>
                                          <p:attrName>ppt_x</p:attrName>
                                        </p:attrNameLst>
                                      </p:cBhvr>
                                      <p:tavLst>
                                        <p:tav tm="0">
                                          <p:val>
                                            <p:strVal val="#ppt_x"/>
                                          </p:val>
                                        </p:tav>
                                        <p:tav tm="100000">
                                          <p:val>
                                            <p:strVal val="#ppt_x"/>
                                          </p:val>
                                        </p:tav>
                                      </p:tavLst>
                                    </p:anim>
                                    <p:anim calcmode="lin" valueType="num">
                                      <p:cBhvr additive="base">
                                        <p:cTn id="80" dur="750" fill="hold"/>
                                        <p:tgtEl>
                                          <p:spTgt spid="26"/>
                                        </p:tgtEl>
                                        <p:attrNameLst>
                                          <p:attrName>ppt_y</p:attrName>
                                        </p:attrNameLst>
                                      </p:cBhvr>
                                      <p:tavLst>
                                        <p:tav tm="0">
                                          <p:val>
                                            <p:strVal val="1+#ppt_h/2"/>
                                          </p:val>
                                        </p:tav>
                                        <p:tav tm="100000">
                                          <p:val>
                                            <p:strVal val="#ppt_y"/>
                                          </p:val>
                                        </p:tav>
                                      </p:tavLst>
                                    </p:anim>
                                  </p:childTnLst>
                                </p:cTn>
                              </p:par>
                              <p:par>
                                <p:cTn id="81" presetID="2" presetClass="entr" presetSubtype="4" decel="100000" fill="hold" grpId="0" nodeType="withEffect">
                                  <p:stCondLst>
                                    <p:cond delay="25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750" fill="hold"/>
                                        <p:tgtEl>
                                          <p:spTgt spid="23"/>
                                        </p:tgtEl>
                                        <p:attrNameLst>
                                          <p:attrName>ppt_x</p:attrName>
                                        </p:attrNameLst>
                                      </p:cBhvr>
                                      <p:tavLst>
                                        <p:tav tm="0">
                                          <p:val>
                                            <p:strVal val="#ppt_x"/>
                                          </p:val>
                                        </p:tav>
                                        <p:tav tm="100000">
                                          <p:val>
                                            <p:strVal val="#ppt_x"/>
                                          </p:val>
                                        </p:tav>
                                      </p:tavLst>
                                    </p:anim>
                                    <p:anim calcmode="lin" valueType="num">
                                      <p:cBhvr additive="base">
                                        <p:cTn id="84" dur="750" fill="hold"/>
                                        <p:tgtEl>
                                          <p:spTgt spid="23"/>
                                        </p:tgtEl>
                                        <p:attrNameLst>
                                          <p:attrName>ppt_y</p:attrName>
                                        </p:attrNameLst>
                                      </p:cBhvr>
                                      <p:tavLst>
                                        <p:tav tm="0">
                                          <p:val>
                                            <p:strVal val="1+#ppt_h/2"/>
                                          </p:val>
                                        </p:tav>
                                        <p:tav tm="100000">
                                          <p:val>
                                            <p:strVal val="#ppt_y"/>
                                          </p:val>
                                        </p:tav>
                                      </p:tavLst>
                                    </p:anim>
                                  </p:childTnLst>
                                </p:cTn>
                              </p:par>
                              <p:par>
                                <p:cTn id="85" presetID="2" presetClass="entr" presetSubtype="4" decel="100000" fill="hold" grpId="0" nodeType="withEffect">
                                  <p:stCondLst>
                                    <p:cond delay="25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750" fill="hold"/>
                                        <p:tgtEl>
                                          <p:spTgt spid="25"/>
                                        </p:tgtEl>
                                        <p:attrNameLst>
                                          <p:attrName>ppt_x</p:attrName>
                                        </p:attrNameLst>
                                      </p:cBhvr>
                                      <p:tavLst>
                                        <p:tav tm="0">
                                          <p:val>
                                            <p:strVal val="#ppt_x"/>
                                          </p:val>
                                        </p:tav>
                                        <p:tav tm="100000">
                                          <p:val>
                                            <p:strVal val="#ppt_x"/>
                                          </p:val>
                                        </p:tav>
                                      </p:tavLst>
                                    </p:anim>
                                    <p:anim calcmode="lin" valueType="num">
                                      <p:cBhvr additive="base">
                                        <p:cTn id="88" dur="750" fill="hold"/>
                                        <p:tgtEl>
                                          <p:spTgt spid="25"/>
                                        </p:tgtEl>
                                        <p:attrNameLst>
                                          <p:attrName>ppt_y</p:attrName>
                                        </p:attrNameLst>
                                      </p:cBhvr>
                                      <p:tavLst>
                                        <p:tav tm="0">
                                          <p:val>
                                            <p:strVal val="1+#ppt_h/2"/>
                                          </p:val>
                                        </p:tav>
                                        <p:tav tm="100000">
                                          <p:val>
                                            <p:strVal val="#ppt_y"/>
                                          </p:val>
                                        </p:tav>
                                      </p:tavLst>
                                    </p:anim>
                                  </p:childTnLst>
                                </p:cTn>
                              </p:par>
                              <p:par>
                                <p:cTn id="89" presetID="2" presetClass="entr" presetSubtype="4" decel="100000" fill="hold" grpId="0" nodeType="withEffect">
                                  <p:stCondLst>
                                    <p:cond delay="25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750" fill="hold"/>
                                        <p:tgtEl>
                                          <p:spTgt spid="24"/>
                                        </p:tgtEl>
                                        <p:attrNameLst>
                                          <p:attrName>ppt_x</p:attrName>
                                        </p:attrNameLst>
                                      </p:cBhvr>
                                      <p:tavLst>
                                        <p:tav tm="0">
                                          <p:val>
                                            <p:strVal val="#ppt_x"/>
                                          </p:val>
                                        </p:tav>
                                        <p:tav tm="100000">
                                          <p:val>
                                            <p:strVal val="#ppt_x"/>
                                          </p:val>
                                        </p:tav>
                                      </p:tavLst>
                                    </p:anim>
                                    <p:anim calcmode="lin" valueType="num">
                                      <p:cBhvr additive="base">
                                        <p:cTn id="92" dur="7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p:bldP spid="12" grpId="0"/>
      <p:bldP spid="13" grpId="0"/>
      <p:bldP spid="14" grpId="0"/>
      <p:bldP spid="17" grpId="0" animBg="1"/>
      <p:bldP spid="18" grpId="0" animBg="1"/>
      <p:bldP spid="19" grpId="0" animBg="1"/>
      <p:bldP spid="20" grpId="0" animBg="1"/>
      <p:bldP spid="21" grpId="0" animBg="1"/>
      <p:bldP spid="22" grpId="0" animBg="1"/>
      <p:bldP spid="23" grpId="0"/>
      <p:bldP spid="24" grpId="0"/>
      <p:bldP spid="25" grpId="0"/>
      <p:bldP spid="26"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UTILITALIA Cov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C6A7E74-1FCD-4676-BF9C-5BBD9DE65535}"/>
              </a:ext>
            </a:extLst>
          </p:cNvPr>
          <p:cNvSpPr>
            <a:spLocks noGrp="1"/>
          </p:cNvSpPr>
          <p:nvPr>
            <p:ph type="sldNum" sz="quarter" idx="12"/>
          </p:nvPr>
        </p:nvSpPr>
        <p:spPr/>
        <p:txBody>
          <a:bodyPr/>
          <a:lstStyle/>
          <a:p>
            <a:fld id="{C9658897-2F6B-4FCD-9C7D-E5876FB8897F}" type="slidenum">
              <a:rPr lang="en-US" smtClean="0"/>
              <a:t>‹N›</a:t>
            </a:fld>
            <a:endParaRPr lang="en-US"/>
          </a:p>
        </p:txBody>
      </p:sp>
      <p:pic>
        <p:nvPicPr>
          <p:cNvPr id="2" name="Immagine 1">
            <a:extLst>
              <a:ext uri="{FF2B5EF4-FFF2-40B4-BE49-F238E27FC236}">
                <a16:creationId xmlns:a16="http://schemas.microsoft.com/office/drawing/2014/main" id="{8B6B31C5-0222-27CE-B25E-8285BEBCCA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93834" y="316883"/>
            <a:ext cx="2830923" cy="94408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UTILITALIA Defaul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EA2695B-1744-40B1-AE08-2DE2CA22CF4B}"/>
              </a:ext>
            </a:extLst>
          </p:cNvPr>
          <p:cNvSpPr>
            <a:spLocks noGrp="1"/>
          </p:cNvSpPr>
          <p:nvPr>
            <p:ph type="sldNum" sz="quarter" idx="12"/>
          </p:nvPr>
        </p:nvSpPr>
        <p:spPr/>
        <p:txBody>
          <a:bodyPr/>
          <a:lstStyle/>
          <a:p>
            <a:fld id="{5C538340-CA81-42BB-8122-3AF8BFD3329A}" type="slidenum">
              <a:rPr lang="en-US" smtClean="0"/>
              <a:t>‹N›</a:t>
            </a:fld>
            <a:endParaRPr lang="en-US"/>
          </a:p>
        </p:txBody>
      </p:sp>
      <p:sp>
        <p:nvSpPr>
          <p:cNvPr id="11"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schemeClr>
                </a:solidFill>
                <a:latin typeface="+mn-lt"/>
              </a:defRPr>
            </a:lvl1pPr>
          </a:lstStyle>
          <a:p>
            <a:pPr lvl="0"/>
            <a:r>
              <a:rPr lang="en-US" dirty="0" err="1"/>
              <a:t>Titoletto</a:t>
            </a:r>
            <a:endParaRPr lang="en-US" dirty="0"/>
          </a:p>
        </p:txBody>
      </p:sp>
      <p:sp>
        <p:nvSpPr>
          <p:cNvPr id="12"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a:t>
            </a:r>
            <a:r>
              <a:rPr lang="en-US" dirty="0" err="1"/>
              <a:t>della</a:t>
            </a:r>
            <a:r>
              <a:rPr lang="en-US" dirty="0"/>
              <a:t> slide</a:t>
            </a:r>
          </a:p>
        </p:txBody>
      </p:sp>
      <p:pic>
        <p:nvPicPr>
          <p:cNvPr id="2" name="Immagine 1">
            <a:extLst>
              <a:ext uri="{FF2B5EF4-FFF2-40B4-BE49-F238E27FC236}">
                <a16:creationId xmlns:a16="http://schemas.microsoft.com/office/drawing/2014/main" id="{3DAEC757-4064-FCDA-75D3-8BBA60F99B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93834" y="316883"/>
            <a:ext cx="2830923" cy="94408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UTILITALIA - Gradient 01">
    <p:bg>
      <p:bgPr>
        <a:gradFill>
          <a:gsLst>
            <a:gs pos="0">
              <a:schemeClr val="accent1"/>
            </a:gs>
            <a:gs pos="100000">
              <a:schemeClr val="accent6"/>
            </a:gs>
          </a:gsLst>
          <a:path path="circle">
            <a:fillToRect r="100000" b="100000"/>
          </a:path>
        </a:gradFill>
        <a:effectLst/>
      </p:bgPr>
    </p:bg>
    <p:spTree>
      <p:nvGrpSpPr>
        <p:cNvPr id="1" name=""/>
        <p:cNvGrpSpPr/>
        <p:nvPr/>
      </p:nvGrpSpPr>
      <p:grpSpPr>
        <a:xfrm>
          <a:off x="0" y="0"/>
          <a:ext cx="0" cy="0"/>
          <a:chOff x="0" y="0"/>
          <a:chExt cx="0" cy="0"/>
        </a:xfrm>
      </p:grpSpPr>
      <p:sp>
        <p:nvSpPr>
          <p:cNvPr id="11"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alpha val="60000"/>
                  </a:schemeClr>
                </a:solidFill>
                <a:latin typeface="+mn-lt"/>
              </a:defRPr>
            </a:lvl1pPr>
          </a:lstStyle>
          <a:p>
            <a:pPr lvl="0"/>
            <a:r>
              <a:rPr lang="en-US" dirty="0" err="1"/>
              <a:t>Sottotitolo</a:t>
            </a:r>
            <a:endParaRPr lang="en-US" dirty="0"/>
          </a:p>
        </p:txBody>
      </p:sp>
      <p:sp>
        <p:nvSpPr>
          <p:cNvPr id="12"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del </a:t>
            </a:r>
            <a:r>
              <a:rPr lang="en-US" dirty="0" err="1"/>
              <a:t>separatore</a:t>
            </a:r>
            <a:endParaRPr lang="en-US" dirty="0"/>
          </a:p>
        </p:txBody>
      </p:sp>
      <p:pic>
        <p:nvPicPr>
          <p:cNvPr id="2" name="Immagine 1">
            <a:extLst>
              <a:ext uri="{FF2B5EF4-FFF2-40B4-BE49-F238E27FC236}">
                <a16:creationId xmlns:a16="http://schemas.microsoft.com/office/drawing/2014/main" id="{43F25110-16AE-2F7F-9F40-39E559B43B1F}"/>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UTILITALIA - Gradient 02">
    <p:bg>
      <p:bgPr>
        <a:gradFill>
          <a:gsLst>
            <a:gs pos="0">
              <a:schemeClr val="accent4"/>
            </a:gs>
            <a:gs pos="100000">
              <a:schemeClr val="accent6"/>
            </a:gs>
          </a:gsLst>
          <a:lin ang="13500000" scaled="1"/>
        </a:gradFill>
        <a:effectLst/>
      </p:bgPr>
    </p:bg>
    <p:spTree>
      <p:nvGrpSpPr>
        <p:cNvPr id="1" name=""/>
        <p:cNvGrpSpPr/>
        <p:nvPr/>
      </p:nvGrpSpPr>
      <p:grpSpPr>
        <a:xfrm>
          <a:off x="0" y="0"/>
          <a:ext cx="0" cy="0"/>
          <a:chOff x="0" y="0"/>
          <a:chExt cx="0" cy="0"/>
        </a:xfrm>
      </p:grpSpPr>
      <p:sp>
        <p:nvSpPr>
          <p:cNvPr id="50"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alpha val="60000"/>
                  </a:schemeClr>
                </a:solidFill>
                <a:latin typeface="+mn-lt"/>
              </a:defRPr>
            </a:lvl1pPr>
          </a:lstStyle>
          <a:p>
            <a:pPr lvl="0"/>
            <a:r>
              <a:rPr lang="en-US" dirty="0" err="1"/>
              <a:t>Sottotitolo</a:t>
            </a:r>
            <a:endParaRPr lang="en-US" dirty="0"/>
          </a:p>
        </p:txBody>
      </p:sp>
      <p:sp>
        <p:nvSpPr>
          <p:cNvPr id="51"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del </a:t>
            </a:r>
            <a:r>
              <a:rPr lang="en-US" dirty="0" err="1"/>
              <a:t>separatore</a:t>
            </a:r>
            <a:endParaRPr lang="en-US" dirty="0"/>
          </a:p>
        </p:txBody>
      </p:sp>
      <p:pic>
        <p:nvPicPr>
          <p:cNvPr id="2" name="Immagine 1">
            <a:extLst>
              <a:ext uri="{FF2B5EF4-FFF2-40B4-BE49-F238E27FC236}">
                <a16:creationId xmlns:a16="http://schemas.microsoft.com/office/drawing/2014/main" id="{0232283A-CC0F-7AF9-1CDD-C933C5566A62}"/>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UTILITALIA - Gradient 03">
    <p:bg>
      <p:bgPr>
        <a:gradFill>
          <a:gsLst>
            <a:gs pos="0">
              <a:schemeClr val="accent3"/>
            </a:gs>
            <a:gs pos="100000">
              <a:schemeClr val="accent1"/>
            </a:gs>
          </a:gsLst>
          <a:path path="circle">
            <a:fillToRect r="100000" b="100000"/>
          </a:path>
        </a:gradFill>
        <a:effectLst/>
      </p:bgPr>
    </p:bg>
    <p:spTree>
      <p:nvGrpSpPr>
        <p:cNvPr id="1" name=""/>
        <p:cNvGrpSpPr/>
        <p:nvPr/>
      </p:nvGrpSpPr>
      <p:grpSpPr>
        <a:xfrm>
          <a:off x="0" y="0"/>
          <a:ext cx="0" cy="0"/>
          <a:chOff x="0" y="0"/>
          <a:chExt cx="0" cy="0"/>
        </a:xfrm>
      </p:grpSpPr>
      <p:sp>
        <p:nvSpPr>
          <p:cNvPr id="50" name="Subtitle &amp; Category #01">
            <a:extLst>
              <a:ext uri="{FF2B5EF4-FFF2-40B4-BE49-F238E27FC236}">
                <a16:creationId xmlns:a16="http://schemas.microsoft.com/office/drawing/2014/main" id="{34DCEE69-7392-4639-A71D-5D6482CA11B1}"/>
              </a:ext>
            </a:extLst>
          </p:cNvPr>
          <p:cNvSpPr>
            <a:spLocks noGrp="1"/>
          </p:cNvSpPr>
          <p:nvPr>
            <p:ph type="body" sz="quarter" idx="16" hasCustomPrompt="1"/>
          </p:nvPr>
        </p:nvSpPr>
        <p:spPr>
          <a:xfrm>
            <a:off x="622625" y="700566"/>
            <a:ext cx="5014563" cy="193899"/>
          </a:xfrm>
          <a:prstGeom prst="rect">
            <a:avLst/>
          </a:prstGeom>
          <a:noFill/>
        </p:spPr>
        <p:txBody>
          <a:bodyPr lIns="0" tIns="0" rIns="0" bIns="0" anchor="ctr">
            <a:noAutofit/>
          </a:bodyPr>
          <a:lstStyle>
            <a:lvl1pPr marL="0" indent="0" algn="l">
              <a:buNone/>
              <a:defRPr sz="1400" b="0" i="0">
                <a:solidFill>
                  <a:schemeClr val="tx1">
                    <a:lumMod val="50000"/>
                    <a:lumOff val="50000"/>
                    <a:alpha val="60000"/>
                  </a:schemeClr>
                </a:solidFill>
                <a:latin typeface="+mn-lt"/>
              </a:defRPr>
            </a:lvl1pPr>
          </a:lstStyle>
          <a:p>
            <a:pPr lvl="0"/>
            <a:r>
              <a:rPr lang="en-US" dirty="0" err="1"/>
              <a:t>Sottotitolo</a:t>
            </a:r>
            <a:endParaRPr lang="en-US" dirty="0"/>
          </a:p>
        </p:txBody>
      </p:sp>
      <p:sp>
        <p:nvSpPr>
          <p:cNvPr id="51" name="Main Title #01">
            <a:extLst>
              <a:ext uri="{FF2B5EF4-FFF2-40B4-BE49-F238E27FC236}">
                <a16:creationId xmlns:a16="http://schemas.microsoft.com/office/drawing/2014/main" id="{3D5F411E-140D-4965-9E99-2EC45013244B}"/>
              </a:ext>
            </a:extLst>
          </p:cNvPr>
          <p:cNvSpPr>
            <a:spLocks noGrp="1"/>
          </p:cNvSpPr>
          <p:nvPr>
            <p:ph type="body" sz="quarter" idx="15" hasCustomPrompt="1"/>
          </p:nvPr>
        </p:nvSpPr>
        <p:spPr>
          <a:xfrm>
            <a:off x="622625" y="288986"/>
            <a:ext cx="5014563" cy="387798"/>
          </a:xfrm>
          <a:prstGeom prst="rect">
            <a:avLst/>
          </a:prstGeom>
          <a:noFill/>
        </p:spPr>
        <p:txBody>
          <a:bodyPr lIns="0" tIns="0" rIns="0" bIns="0" anchor="ctr">
            <a:noAutofit/>
          </a:bodyPr>
          <a:lstStyle>
            <a:lvl1pPr marL="0" indent="0" algn="l">
              <a:buNone/>
              <a:defRPr sz="2800" spc="-150">
                <a:solidFill>
                  <a:schemeClr val="tx1"/>
                </a:solidFill>
                <a:latin typeface="+mj-lt"/>
              </a:defRPr>
            </a:lvl1pPr>
            <a:lvl2pPr algn="ctr">
              <a:defRPr/>
            </a:lvl2pPr>
            <a:lvl3pPr algn="ctr">
              <a:defRPr/>
            </a:lvl3pPr>
            <a:lvl4pPr algn="ctr">
              <a:defRPr/>
            </a:lvl4pPr>
            <a:lvl5pPr algn="ctr">
              <a:defRPr/>
            </a:lvl5pPr>
          </a:lstStyle>
          <a:p>
            <a:pPr lvl="0"/>
            <a:r>
              <a:rPr lang="en-US" dirty="0" err="1"/>
              <a:t>Titolo</a:t>
            </a:r>
            <a:r>
              <a:rPr lang="en-US" dirty="0"/>
              <a:t> del </a:t>
            </a:r>
            <a:r>
              <a:rPr lang="en-US" dirty="0" err="1"/>
              <a:t>separatore</a:t>
            </a:r>
            <a:endParaRPr lang="en-US" dirty="0"/>
          </a:p>
        </p:txBody>
      </p:sp>
      <p:pic>
        <p:nvPicPr>
          <p:cNvPr id="2" name="Immagine 1">
            <a:extLst>
              <a:ext uri="{FF2B5EF4-FFF2-40B4-BE49-F238E27FC236}">
                <a16:creationId xmlns:a16="http://schemas.microsoft.com/office/drawing/2014/main" id="{6BA664F2-5BFA-9773-F0FC-B166F9180D30}"/>
              </a:ext>
            </a:extLst>
          </p:cNvPr>
          <p:cNvPicPr>
            <a:picLocks noChangeAspect="1"/>
          </p:cNvPicPr>
          <p:nvPr userDrawn="1"/>
        </p:nvPicPr>
        <p:blipFill rotWithShape="1">
          <a:blip r:embed="rId2">
            <a:clrChange>
              <a:clrFrom>
                <a:srgbClr val="231F1E"/>
              </a:clrFrom>
              <a:clrTo>
                <a:srgbClr val="231F1E">
                  <a:alpha val="0"/>
                </a:srgbClr>
              </a:clrTo>
            </a:clrChange>
            <a:lum bright="70000" contrast="-70000"/>
            <a:extLst>
              <a:ext uri="{28A0092B-C50C-407E-A947-70E740481C1C}">
                <a14:useLocalDpi xmlns:a14="http://schemas.microsoft.com/office/drawing/2010/main" val="0"/>
              </a:ext>
            </a:extLst>
          </a:blip>
          <a:srcRect b="5364"/>
          <a:stretch/>
        </p:blipFill>
        <p:spPr>
          <a:xfrm>
            <a:off x="8592818" y="5344357"/>
            <a:ext cx="3250199" cy="109195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78DBA98-B2AE-4CCA-BE38-DC902FADA36F}"/>
              </a:ext>
            </a:extLst>
          </p:cNvPr>
          <p:cNvSpPr>
            <a:spLocks noGrp="1"/>
          </p:cNvSpPr>
          <p:nvPr>
            <p:ph type="sldNum" sz="quarter" idx="4"/>
          </p:nvPr>
        </p:nvSpPr>
        <p:spPr>
          <a:xfrm>
            <a:off x="11191020" y="6094800"/>
            <a:ext cx="390525" cy="390524"/>
          </a:xfrm>
          <a:prstGeom prst="ellipse">
            <a:avLst/>
          </a:prstGeom>
          <a:solidFill>
            <a:srgbClr val="000000">
              <a:alpha val="25000"/>
            </a:srgbClr>
          </a:solidFill>
          <a:effectLst>
            <a:outerShdw blurRad="50800" dist="38100" dir="5400000" algn="t" rotWithShape="0">
              <a:prstClr val="black">
                <a:alpha val="40000"/>
              </a:prstClr>
            </a:outerShdw>
          </a:effectLst>
        </p:spPr>
        <p:txBody>
          <a:bodyPr vert="horz" wrap="none" lIns="91440" tIns="45720" rIns="91440" bIns="45720" rtlCol="0" anchor="ctr"/>
          <a:lstStyle>
            <a:lvl1pPr algn="ctr">
              <a:defRPr sz="1400" b="0">
                <a:solidFill>
                  <a:srgbClr val="FFFFFF">
                    <a:alpha val="75000"/>
                  </a:srgbClr>
                </a:solidFill>
                <a:effectLst>
                  <a:outerShdw blurRad="50800" dist="38100" dir="5400000" algn="t" rotWithShape="0">
                    <a:prstClr val="black">
                      <a:alpha val="25000"/>
                    </a:prstClr>
                  </a:outerShdw>
                </a:effectLst>
                <a:latin typeface="+mj-lt"/>
              </a:defRPr>
            </a:lvl1pPr>
          </a:lstStyle>
          <a:p>
            <a:fld id="{58F59497-BC2D-D642-87BA-659D185F5819}" type="slidenum">
              <a:rPr lang="it-IT" smtClean="0"/>
              <a:t>‹N›</a:t>
            </a:fld>
            <a:endParaRPr lang="it-IT"/>
          </a:p>
        </p:txBody>
      </p:sp>
    </p:spTree>
    <p:extLst>
      <p:ext uri="{BB962C8B-B14F-4D97-AF65-F5344CB8AC3E}">
        <p14:creationId xmlns:p14="http://schemas.microsoft.com/office/powerpoint/2010/main" val="654738249"/>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Lst>
  <p:txStyles>
    <p:titleStyle>
      <a:lvl1pPr algn="ctr" defTabSz="914400" rtl="0" eaLnBrk="1" latinLnBrk="0" hangingPunct="1">
        <a:lnSpc>
          <a:spcPct val="90000"/>
        </a:lnSpc>
        <a:spcBef>
          <a:spcPct val="0"/>
        </a:spcBef>
        <a:buNone/>
        <a:defRPr sz="1800" b="1" kern="1200">
          <a:solidFill>
            <a:schemeClr val="tx1">
              <a:alpha val="0"/>
            </a:schemeClr>
          </a:solidFill>
          <a:latin typeface="Calibri" panose="020F0502020204030204" pitchFamily="34" charset="0"/>
          <a:ea typeface="+mj-ea"/>
          <a:cs typeface="Calibri" panose="020F0502020204030204" pitchFamily="34"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1800" b="1" kern="1200">
          <a:solidFill>
            <a:schemeClr val="tx1">
              <a:alpha val="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5" Type="http://schemas.openxmlformats.org/officeDocument/2006/relationships/image" Target="../media/image170.png"/><Relationship Id="rId4" Type="http://schemas.openxmlformats.org/officeDocument/2006/relationships/image" Target="../media/image160.png"/></Relationships>
</file>

<file path=ppt/slides/_rels/slide4.xml.rels><?xml version="1.0" encoding="UTF-8" standalone="yes"?>
<Relationships xmlns="http://schemas.openxmlformats.org/package/2006/relationships"><Relationship Id="rId2" Type="http://schemas.openxmlformats.org/officeDocument/2006/relationships/image" Target="../media/image18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a:extLst>
              <a:ext uri="{FF2B5EF4-FFF2-40B4-BE49-F238E27FC236}">
                <a16:creationId xmlns:a16="http://schemas.microsoft.com/office/drawing/2014/main" id="{5BD884F2-B547-FFF9-DE27-501FD3BB26F3}"/>
              </a:ext>
            </a:extLst>
          </p:cNvPr>
          <p:cNvSpPr>
            <a:spLocks noGrp="1"/>
          </p:cNvSpPr>
          <p:nvPr>
            <p:ph type="body" sz="quarter" idx="16"/>
          </p:nvPr>
        </p:nvSpPr>
        <p:spPr>
          <a:xfrm>
            <a:off x="177074" y="1052058"/>
            <a:ext cx="5014563" cy="193899"/>
          </a:xfrm>
        </p:spPr>
        <p:txBody>
          <a:bodyPr/>
          <a:lstStyle/>
          <a:p>
            <a:r>
              <a:rPr lang="it-IT" dirty="0"/>
              <a:t>DCO 146/2025/R/</a:t>
            </a:r>
            <a:r>
              <a:rPr lang="it-IT" dirty="0" err="1"/>
              <a:t>rif</a:t>
            </a:r>
            <a:endParaRPr lang="it-IT" dirty="0"/>
          </a:p>
        </p:txBody>
      </p:sp>
      <p:sp>
        <p:nvSpPr>
          <p:cNvPr id="4" name="Segnaposto testo 3">
            <a:extLst>
              <a:ext uri="{FF2B5EF4-FFF2-40B4-BE49-F238E27FC236}">
                <a16:creationId xmlns:a16="http://schemas.microsoft.com/office/drawing/2014/main" id="{8305B16D-83C9-7DFA-25A8-169ECA9EC69F}"/>
              </a:ext>
            </a:extLst>
          </p:cNvPr>
          <p:cNvSpPr>
            <a:spLocks noGrp="1"/>
          </p:cNvSpPr>
          <p:nvPr>
            <p:ph type="body" sz="quarter" idx="15"/>
          </p:nvPr>
        </p:nvSpPr>
        <p:spPr>
          <a:xfrm>
            <a:off x="180642" y="313719"/>
            <a:ext cx="7723838" cy="425037"/>
          </a:xfrm>
        </p:spPr>
        <p:txBody>
          <a:bodyPr/>
          <a:lstStyle/>
          <a:p>
            <a:r>
              <a:rPr lang="it-IT" dirty="0"/>
              <a:t>Aggiornamenti regolatori (1/4)</a:t>
            </a:r>
          </a:p>
          <a:p>
            <a:r>
              <a:rPr lang="it-IT" sz="1600" spc="0" dirty="0"/>
              <a:t>Primi orientamenti per l’introduzione della separazione contabile e amministrativa nel settore dei rifiuti urbani</a:t>
            </a:r>
          </a:p>
        </p:txBody>
      </p:sp>
      <p:sp>
        <p:nvSpPr>
          <p:cNvPr id="10" name="Segnaposto numero diapositiva 9">
            <a:extLst>
              <a:ext uri="{FF2B5EF4-FFF2-40B4-BE49-F238E27FC236}">
                <a16:creationId xmlns:a16="http://schemas.microsoft.com/office/drawing/2014/main" id="{037B2E69-D161-CB7F-BDDE-B954E2F14702}"/>
              </a:ext>
            </a:extLst>
          </p:cNvPr>
          <p:cNvSpPr>
            <a:spLocks noGrp="1"/>
          </p:cNvSpPr>
          <p:nvPr>
            <p:ph type="sldNum" sz="quarter" idx="12"/>
          </p:nvPr>
        </p:nvSpPr>
        <p:spPr/>
        <p:txBody>
          <a:bodyPr/>
          <a:lstStyle/>
          <a:p>
            <a:fld id="{5C538340-CA81-42BB-8122-3AF8BFD3329A}" type="slidenum">
              <a:rPr lang="en-US" smtClean="0"/>
              <a:t>1</a:t>
            </a:fld>
            <a:endParaRPr lang="en-US"/>
          </a:p>
        </p:txBody>
      </p:sp>
      <p:sp>
        <p:nvSpPr>
          <p:cNvPr id="11" name="Rectangle 5">
            <a:extLst>
              <a:ext uri="{FF2B5EF4-FFF2-40B4-BE49-F238E27FC236}">
                <a16:creationId xmlns:a16="http://schemas.microsoft.com/office/drawing/2014/main" id="{7A1B9174-D28A-53B4-4C28-1FD82B180217}"/>
              </a:ext>
            </a:extLst>
          </p:cNvPr>
          <p:cNvSpPr/>
          <p:nvPr/>
        </p:nvSpPr>
        <p:spPr>
          <a:xfrm>
            <a:off x="180642" y="1293540"/>
            <a:ext cx="11938889" cy="604662"/>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Con il documento l’Autorità intende </a:t>
            </a:r>
            <a:r>
              <a:rPr lang="it-IT" sz="1400" b="1" dirty="0">
                <a:solidFill>
                  <a:schemeClr val="tx1"/>
                </a:solidFill>
              </a:rPr>
              <a:t>avviare un percorso di fattivo confronto con gli stakeholder volto a identificare soluzioni </a:t>
            </a:r>
            <a:r>
              <a:rPr lang="it-IT" sz="1400" dirty="0">
                <a:solidFill>
                  <a:schemeClr val="tx1"/>
                </a:solidFill>
              </a:rPr>
              <a:t>che consentano di raggiungere specifici obiettivi.</a:t>
            </a:r>
            <a:endParaRPr lang="it-IT" sz="1400" b="1" dirty="0">
              <a:solidFill>
                <a:schemeClr val="tx1"/>
              </a:solidFill>
              <a:latin typeface="+mj-lt"/>
            </a:endParaRPr>
          </a:p>
        </p:txBody>
      </p:sp>
      <p:sp>
        <p:nvSpPr>
          <p:cNvPr id="12" name="Rectangle 5">
            <a:extLst>
              <a:ext uri="{FF2B5EF4-FFF2-40B4-BE49-F238E27FC236}">
                <a16:creationId xmlns:a16="http://schemas.microsoft.com/office/drawing/2014/main" id="{FF830D4A-CCDB-19E8-9359-0304F559798C}"/>
              </a:ext>
            </a:extLst>
          </p:cNvPr>
          <p:cNvSpPr/>
          <p:nvPr/>
        </p:nvSpPr>
        <p:spPr>
          <a:xfrm>
            <a:off x="180642" y="2282868"/>
            <a:ext cx="5255433" cy="1278293"/>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b="1" dirty="0">
                <a:solidFill>
                  <a:schemeClr val="tx1"/>
                </a:solidFill>
              </a:rPr>
              <a:t>Favorire l’efficienza </a:t>
            </a:r>
            <a:r>
              <a:rPr lang="it-IT" sz="1600" dirty="0">
                <a:solidFill>
                  <a:schemeClr val="tx1"/>
                </a:solidFill>
              </a:rPr>
              <a:t>nell’erogazione dei servizi nel settore dei rifiuti urbani, sia mediante </a:t>
            </a:r>
            <a:r>
              <a:rPr lang="it-IT" sz="1600" b="1" dirty="0">
                <a:solidFill>
                  <a:schemeClr val="tx1"/>
                </a:solidFill>
              </a:rPr>
              <a:t>una corretta disaggregazione dei costi ammissibili ai riconoscimenti tariffari per funzione svolta e per categoria di utenza</a:t>
            </a:r>
            <a:r>
              <a:rPr lang="it-IT" sz="1600" dirty="0">
                <a:solidFill>
                  <a:schemeClr val="tx1"/>
                </a:solidFill>
              </a:rPr>
              <a:t>, sia </a:t>
            </a:r>
            <a:r>
              <a:rPr lang="it-IT" sz="1600" b="1" dirty="0">
                <a:solidFill>
                  <a:schemeClr val="tx1"/>
                </a:solidFill>
              </a:rPr>
              <a:t>prevedendo una opportuna disaggregazione dei costi per area geografica</a:t>
            </a:r>
            <a:r>
              <a:rPr lang="it-IT" sz="1600" dirty="0">
                <a:solidFill>
                  <a:schemeClr val="tx1"/>
                </a:solidFill>
              </a:rPr>
              <a:t>.</a:t>
            </a:r>
            <a:endParaRPr lang="it-IT" sz="1500" dirty="0">
              <a:solidFill>
                <a:schemeClr val="tx1"/>
              </a:solidFill>
            </a:endParaRPr>
          </a:p>
        </p:txBody>
      </p:sp>
      <p:sp>
        <p:nvSpPr>
          <p:cNvPr id="13" name="Rectangle 5">
            <a:extLst>
              <a:ext uri="{FF2B5EF4-FFF2-40B4-BE49-F238E27FC236}">
                <a16:creationId xmlns:a16="http://schemas.microsoft.com/office/drawing/2014/main" id="{4E7A97C7-754C-AAE7-DB9E-BF43B7EB1C41}"/>
              </a:ext>
            </a:extLst>
          </p:cNvPr>
          <p:cNvSpPr/>
          <p:nvPr/>
        </p:nvSpPr>
        <p:spPr>
          <a:xfrm>
            <a:off x="180642" y="3630238"/>
            <a:ext cx="5255433" cy="775020"/>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b="1" dirty="0">
                <a:solidFill>
                  <a:schemeClr val="tx1"/>
                </a:solidFill>
              </a:rPr>
              <a:t>Promuovere la concorrenza,</a:t>
            </a:r>
            <a:r>
              <a:rPr lang="it-IT" sz="1600" dirty="0">
                <a:solidFill>
                  <a:schemeClr val="tx1"/>
                </a:solidFill>
              </a:rPr>
              <a:t> mediante la corretta separazione dei costi delle attività regolate dai costi delle attività libere.</a:t>
            </a:r>
            <a:endParaRPr lang="it-IT" sz="1500" dirty="0">
              <a:solidFill>
                <a:schemeClr val="tx1"/>
              </a:solidFill>
            </a:endParaRPr>
          </a:p>
        </p:txBody>
      </p:sp>
      <p:sp>
        <p:nvSpPr>
          <p:cNvPr id="14" name="Rectangle 5">
            <a:extLst>
              <a:ext uri="{FF2B5EF4-FFF2-40B4-BE49-F238E27FC236}">
                <a16:creationId xmlns:a16="http://schemas.microsoft.com/office/drawing/2014/main" id="{2BAA85EC-24F7-1B9E-4470-DEDE47C4C7DE}"/>
              </a:ext>
            </a:extLst>
          </p:cNvPr>
          <p:cNvSpPr/>
          <p:nvPr/>
        </p:nvSpPr>
        <p:spPr>
          <a:xfrm>
            <a:off x="6031250" y="2304290"/>
            <a:ext cx="6088281" cy="2127056"/>
          </a:xfrm>
          <a:prstGeom prst="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a:solidFill>
                  <a:schemeClr val="tx1"/>
                </a:solidFill>
              </a:rPr>
              <a:t>Nel corso del processo di consultazione l’Autorità intende acquisire dati e informazioni utili alla valutazione e allo svolgimento delle necessarie analisi, anche </a:t>
            </a:r>
            <a:r>
              <a:rPr lang="it-IT" sz="1600" b="1" dirty="0">
                <a:solidFill>
                  <a:schemeClr val="tx1"/>
                </a:solidFill>
              </a:rPr>
              <a:t>convocando eventuali incontri tecnici e focus group,</a:t>
            </a:r>
            <a:r>
              <a:rPr lang="it-IT" sz="1600" dirty="0">
                <a:solidFill>
                  <a:schemeClr val="tx1"/>
                </a:solidFill>
              </a:rPr>
              <a:t> compreso il Tavolo tecnico permanente di cui alla </a:t>
            </a:r>
            <a:r>
              <a:rPr lang="it-IT" sz="1600" i="1" dirty="0">
                <a:solidFill>
                  <a:schemeClr val="tx1"/>
                </a:solidFill>
              </a:rPr>
              <a:t>deliberazione 30 luglio 2019, 333/2019/A</a:t>
            </a:r>
            <a:r>
              <a:rPr lang="it-IT" sz="1600" dirty="0">
                <a:solidFill>
                  <a:schemeClr val="tx1"/>
                </a:solidFill>
              </a:rPr>
              <a:t>, </a:t>
            </a:r>
            <a:r>
              <a:rPr lang="it-IT" sz="1600" b="1" dirty="0">
                <a:solidFill>
                  <a:schemeClr val="tx1"/>
                </a:solidFill>
              </a:rPr>
              <a:t>con l’obiettivo di sviluppare orientamenti finali da porre in consultazione entro giugno 2025 e provvedimenti da emanarsi entro luglio 2025.</a:t>
            </a:r>
            <a:endParaRPr lang="it-IT" sz="1500" b="1" dirty="0">
              <a:solidFill>
                <a:schemeClr val="tx1"/>
              </a:solidFill>
            </a:endParaRPr>
          </a:p>
        </p:txBody>
      </p:sp>
      <p:sp>
        <p:nvSpPr>
          <p:cNvPr id="15" name="Rectangle 5">
            <a:extLst>
              <a:ext uri="{FF2B5EF4-FFF2-40B4-BE49-F238E27FC236}">
                <a16:creationId xmlns:a16="http://schemas.microsoft.com/office/drawing/2014/main" id="{E4ACF153-4945-6D9B-0BFA-B0EC9686EAF0}"/>
              </a:ext>
            </a:extLst>
          </p:cNvPr>
          <p:cNvSpPr/>
          <p:nvPr/>
        </p:nvSpPr>
        <p:spPr>
          <a:xfrm>
            <a:off x="180642" y="1971945"/>
            <a:ext cx="2503714" cy="228561"/>
          </a:xfrm>
          <a:prstGeom prst="rect">
            <a:avLst/>
          </a:prstGeom>
          <a:solidFill>
            <a:schemeClr val="bg1">
              <a:lumMod val="9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OBIETTIVI</a:t>
            </a:r>
            <a:endParaRPr lang="it-IT" sz="1400" b="1" dirty="0">
              <a:solidFill>
                <a:schemeClr val="tx1"/>
              </a:solidFill>
              <a:latin typeface="+mj-lt"/>
            </a:endParaRPr>
          </a:p>
        </p:txBody>
      </p:sp>
      <p:sp>
        <p:nvSpPr>
          <p:cNvPr id="16" name="Rectangle 5">
            <a:extLst>
              <a:ext uri="{FF2B5EF4-FFF2-40B4-BE49-F238E27FC236}">
                <a16:creationId xmlns:a16="http://schemas.microsoft.com/office/drawing/2014/main" id="{609879F3-619E-C59B-3B2A-36DCF18CE468}"/>
              </a:ext>
            </a:extLst>
          </p:cNvPr>
          <p:cNvSpPr/>
          <p:nvPr/>
        </p:nvSpPr>
        <p:spPr>
          <a:xfrm>
            <a:off x="9615817" y="1971946"/>
            <a:ext cx="2503714" cy="228560"/>
          </a:xfrm>
          <a:prstGeom prst="rect">
            <a:avLst/>
          </a:prstGeom>
          <a:solidFill>
            <a:schemeClr val="bg1">
              <a:lumMod val="95000"/>
            </a:schemeClr>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STRUMENTI E TEMPISTICHE</a:t>
            </a:r>
            <a:endParaRPr lang="it-IT" sz="1400" b="1" dirty="0">
              <a:solidFill>
                <a:schemeClr val="tx1"/>
              </a:solidFill>
              <a:latin typeface="+mj-lt"/>
            </a:endParaRPr>
          </a:p>
        </p:txBody>
      </p:sp>
      <p:sp>
        <p:nvSpPr>
          <p:cNvPr id="17" name="Rectangle 5">
            <a:extLst>
              <a:ext uri="{FF2B5EF4-FFF2-40B4-BE49-F238E27FC236}">
                <a16:creationId xmlns:a16="http://schemas.microsoft.com/office/drawing/2014/main" id="{240CA0C5-9232-3E3B-F302-BEBBD1E87E96}"/>
              </a:ext>
            </a:extLst>
          </p:cNvPr>
          <p:cNvSpPr/>
          <p:nvPr/>
        </p:nvSpPr>
        <p:spPr>
          <a:xfrm>
            <a:off x="180641" y="4500423"/>
            <a:ext cx="9075325" cy="2337009"/>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300" dirty="0">
                <a:solidFill>
                  <a:schemeClr val="tx1"/>
                </a:solidFill>
              </a:rPr>
              <a:t>L’Autorità prevede:</a:t>
            </a:r>
          </a:p>
          <a:p>
            <a:pPr marL="342900" indent="-342900">
              <a:buFont typeface="+mj-lt"/>
              <a:buAutoNum type="arabicPeriod"/>
            </a:pPr>
            <a:r>
              <a:rPr lang="it-IT" sz="1300" dirty="0">
                <a:solidFill>
                  <a:schemeClr val="tx1"/>
                </a:solidFill>
              </a:rPr>
              <a:t>Valutare se sia opportuno </a:t>
            </a:r>
            <a:r>
              <a:rPr lang="it-IT" sz="1300" b="1" dirty="0">
                <a:solidFill>
                  <a:schemeClr val="tx1"/>
                </a:solidFill>
              </a:rPr>
              <a:t>ai fini della separazione contabile l’identificazione delle poste economiche e patrimoniali relative alla raccolta differenziata</a:t>
            </a:r>
            <a:r>
              <a:rPr lang="it-IT" sz="1300" dirty="0">
                <a:solidFill>
                  <a:schemeClr val="tx1"/>
                </a:solidFill>
              </a:rPr>
              <a:t>, in modo da avere evidenza dei costi imputabili alle singole filiere cui associare i relativi ricavi derivanti dalla cessione del materiale ai consorzi o al mercato;</a:t>
            </a:r>
          </a:p>
          <a:p>
            <a:pPr marL="342900" indent="-342900">
              <a:buFont typeface="+mj-lt"/>
              <a:buAutoNum type="arabicPeriod"/>
            </a:pPr>
            <a:r>
              <a:rPr lang="it-IT" sz="1300" dirty="0">
                <a:solidFill>
                  <a:schemeClr val="tx1"/>
                </a:solidFill>
              </a:rPr>
              <a:t>Ipotizza, rispetto alla </a:t>
            </a:r>
            <a:r>
              <a:rPr lang="it-IT" sz="1300" b="1" dirty="0">
                <a:solidFill>
                  <a:schemeClr val="tx1"/>
                </a:solidFill>
              </a:rPr>
              <a:t>disaggregazione per area geografica, di individuare come livello rilevante ai fini della separazione l’ambito tariffario</a:t>
            </a:r>
            <a:r>
              <a:rPr lang="it-IT" sz="1300" dirty="0">
                <a:solidFill>
                  <a:schemeClr val="tx1"/>
                </a:solidFill>
              </a:rPr>
              <a:t>;</a:t>
            </a:r>
          </a:p>
          <a:p>
            <a:pPr marL="342900" indent="-342900">
              <a:buFont typeface="+mj-lt"/>
              <a:buAutoNum type="arabicPeriod"/>
            </a:pPr>
            <a:r>
              <a:rPr lang="it-IT" sz="1300" b="1" dirty="0">
                <a:solidFill>
                  <a:schemeClr val="tx1"/>
                </a:solidFill>
              </a:rPr>
              <a:t>In una prima fase di implementazione, ipotizza che non sia opportuno adottare una disaggregazione per categoria di utenza </a:t>
            </a:r>
            <a:r>
              <a:rPr lang="it-IT" sz="1300" dirty="0">
                <a:solidFill>
                  <a:schemeClr val="tx1"/>
                </a:solidFill>
              </a:rPr>
              <a:t>anche per ragioni di economicità e semplificazione amministrativa;</a:t>
            </a:r>
          </a:p>
          <a:p>
            <a:pPr marL="342900" indent="-342900">
              <a:buFont typeface="+mj-lt"/>
              <a:buAutoNum type="arabicPeriod"/>
            </a:pPr>
            <a:r>
              <a:rPr lang="it-IT" sz="1300" b="1" dirty="0">
                <a:solidFill>
                  <a:schemeClr val="tx1"/>
                </a:solidFill>
              </a:rPr>
              <a:t>L’applicazione dell’articolazione delle unità logiche amministrative previste dal TIUC </a:t>
            </a:r>
            <a:r>
              <a:rPr lang="it-IT" sz="1300" dirty="0">
                <a:solidFill>
                  <a:schemeClr val="tx1"/>
                </a:solidFill>
              </a:rPr>
              <a:t>anche per il settore dei rifiuti;</a:t>
            </a:r>
          </a:p>
          <a:p>
            <a:pPr marL="342900" indent="-342900">
              <a:buFont typeface="+mj-lt"/>
              <a:buAutoNum type="arabicPeriod"/>
            </a:pPr>
            <a:r>
              <a:rPr lang="it-IT" sz="1300" dirty="0">
                <a:solidFill>
                  <a:schemeClr val="tx1"/>
                </a:solidFill>
              </a:rPr>
              <a:t>Ipotizza un </a:t>
            </a:r>
            <a:r>
              <a:rPr lang="it-IT" sz="1300" b="1" dirty="0">
                <a:solidFill>
                  <a:schemeClr val="tx1"/>
                </a:solidFill>
              </a:rPr>
              <a:t>approccio semplificato con norme specifiche di contabilità per gli operatori che non sono ancora soggetti a obblighi di separazione contabile.</a:t>
            </a:r>
          </a:p>
        </p:txBody>
      </p:sp>
      <p:sp>
        <p:nvSpPr>
          <p:cNvPr id="18" name="Rectangle 5">
            <a:extLst>
              <a:ext uri="{FF2B5EF4-FFF2-40B4-BE49-F238E27FC236}">
                <a16:creationId xmlns:a16="http://schemas.microsoft.com/office/drawing/2014/main" id="{593DD38E-9C70-05BE-9969-8D6B27FBF522}"/>
              </a:ext>
            </a:extLst>
          </p:cNvPr>
          <p:cNvSpPr/>
          <p:nvPr/>
        </p:nvSpPr>
        <p:spPr>
          <a:xfrm>
            <a:off x="9374155" y="4492287"/>
            <a:ext cx="2745376" cy="1336898"/>
          </a:xfrm>
          <a:prstGeom prst="rect">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La scadenza per </a:t>
            </a:r>
            <a:r>
              <a:rPr lang="it-IT" sz="1600" b="1" dirty="0">
                <a:solidFill>
                  <a:schemeClr val="tx1"/>
                </a:solidFill>
              </a:rPr>
              <a:t>l’invio delle osservazioni era prevista per il 7 maggio 2025</a:t>
            </a:r>
            <a:r>
              <a:rPr lang="it-IT" sz="1600" dirty="0">
                <a:solidFill>
                  <a:schemeClr val="tx1"/>
                </a:solidFill>
              </a:rPr>
              <a:t>. La Federazione ha già inviato un documento condiviso con le associate.</a:t>
            </a:r>
          </a:p>
        </p:txBody>
      </p:sp>
    </p:spTree>
    <p:extLst>
      <p:ext uri="{BB962C8B-B14F-4D97-AF65-F5344CB8AC3E}">
        <p14:creationId xmlns:p14="http://schemas.microsoft.com/office/powerpoint/2010/main" val="292068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07878340-64AC-C935-B463-8A3872BBECC0}"/>
              </a:ext>
            </a:extLst>
          </p:cNvPr>
          <p:cNvPicPr>
            <a:picLocks noChangeAspect="1"/>
          </p:cNvPicPr>
          <p:nvPr/>
        </p:nvPicPr>
        <p:blipFill>
          <a:blip r:embed="rId2"/>
          <a:stretch>
            <a:fillRect/>
          </a:stretch>
        </p:blipFill>
        <p:spPr>
          <a:xfrm>
            <a:off x="7091264" y="1859953"/>
            <a:ext cx="5017559" cy="2525433"/>
          </a:xfrm>
          <a:prstGeom prst="rect">
            <a:avLst/>
          </a:prstGeom>
        </p:spPr>
      </p:pic>
      <p:sp>
        <p:nvSpPr>
          <p:cNvPr id="2" name="Segnaposto testo 1">
            <a:extLst>
              <a:ext uri="{FF2B5EF4-FFF2-40B4-BE49-F238E27FC236}">
                <a16:creationId xmlns:a16="http://schemas.microsoft.com/office/drawing/2014/main" id="{D2852E0A-E9ED-4649-CF42-58FABE9D7A58}"/>
              </a:ext>
            </a:extLst>
          </p:cNvPr>
          <p:cNvSpPr>
            <a:spLocks noGrp="1"/>
          </p:cNvSpPr>
          <p:nvPr>
            <p:ph type="body" sz="quarter" idx="16"/>
          </p:nvPr>
        </p:nvSpPr>
        <p:spPr>
          <a:xfrm>
            <a:off x="180642" y="907494"/>
            <a:ext cx="5014563" cy="193899"/>
          </a:xfrm>
        </p:spPr>
        <p:txBody>
          <a:bodyPr/>
          <a:lstStyle/>
          <a:p>
            <a:r>
              <a:rPr lang="it-IT" dirty="0"/>
              <a:t>DCO 147/2025/R/</a:t>
            </a:r>
            <a:r>
              <a:rPr lang="it-IT" dirty="0" err="1"/>
              <a:t>rif</a:t>
            </a:r>
            <a:endParaRPr lang="it-IT" dirty="0"/>
          </a:p>
        </p:txBody>
      </p:sp>
      <p:sp>
        <p:nvSpPr>
          <p:cNvPr id="3" name="Segnaposto testo 2">
            <a:extLst>
              <a:ext uri="{FF2B5EF4-FFF2-40B4-BE49-F238E27FC236}">
                <a16:creationId xmlns:a16="http://schemas.microsoft.com/office/drawing/2014/main" id="{F34B51AE-F94C-3331-32C0-F1D13992B483}"/>
              </a:ext>
            </a:extLst>
          </p:cNvPr>
          <p:cNvSpPr>
            <a:spLocks noGrp="1"/>
          </p:cNvSpPr>
          <p:nvPr>
            <p:ph type="body" sz="quarter" idx="15"/>
          </p:nvPr>
        </p:nvSpPr>
        <p:spPr>
          <a:xfrm>
            <a:off x="180642" y="223461"/>
            <a:ext cx="7858902" cy="387798"/>
          </a:xfrm>
        </p:spPr>
        <p:txBody>
          <a:bodyPr/>
          <a:lstStyle/>
          <a:p>
            <a:r>
              <a:rPr lang="it-IT" dirty="0"/>
              <a:t>Aggiornamenti regolatori (2/4)</a:t>
            </a:r>
          </a:p>
          <a:p>
            <a:r>
              <a:rPr lang="it-IT" sz="1600" spc="0" dirty="0"/>
              <a:t>Orientamenti per l’aggiornamento della qualità tecnica nel settore dei rifiuti urbani</a:t>
            </a:r>
          </a:p>
        </p:txBody>
      </p:sp>
      <p:sp>
        <p:nvSpPr>
          <p:cNvPr id="5" name="Rectangle 5">
            <a:extLst>
              <a:ext uri="{FF2B5EF4-FFF2-40B4-BE49-F238E27FC236}">
                <a16:creationId xmlns:a16="http://schemas.microsoft.com/office/drawing/2014/main" id="{E2471223-038C-9CD1-35BD-CCAEB058205A}"/>
              </a:ext>
            </a:extLst>
          </p:cNvPr>
          <p:cNvSpPr/>
          <p:nvPr/>
        </p:nvSpPr>
        <p:spPr>
          <a:xfrm>
            <a:off x="180642" y="1293540"/>
            <a:ext cx="11830715" cy="604662"/>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Il documento illustra gli orientamenti generali dell’Autorità per </a:t>
            </a:r>
            <a:r>
              <a:rPr lang="it-IT" sz="1400" b="1" dirty="0">
                <a:solidFill>
                  <a:schemeClr val="tx1"/>
                </a:solidFill>
              </a:rPr>
              <a:t>promuovere la graduale transizione delle diverse gestioni verso sistemi con maggior rendimento ambientale e minori potenziali impatti, in linea con i target euro-unitari e con i principi del Programma Nazionale di Gestione dei Rifiuti (PNGR).</a:t>
            </a:r>
            <a:endParaRPr lang="it-IT" sz="1400" b="1" dirty="0">
              <a:solidFill>
                <a:schemeClr val="tx1"/>
              </a:solidFill>
              <a:latin typeface="+mj-lt"/>
            </a:endParaRPr>
          </a:p>
        </p:txBody>
      </p:sp>
      <mc:AlternateContent xmlns:mc="http://schemas.openxmlformats.org/markup-compatibility/2006" xmlns:a14="http://schemas.microsoft.com/office/drawing/2010/main">
        <mc:Choice Requires="a14">
          <p:sp>
            <p:nvSpPr>
              <p:cNvPr id="7" name="Rectangle 5">
                <a:extLst>
                  <a:ext uri="{FF2B5EF4-FFF2-40B4-BE49-F238E27FC236}">
                    <a16:creationId xmlns:a16="http://schemas.microsoft.com/office/drawing/2014/main" id="{01430D03-1D60-5681-8C23-E3E0757393A8}"/>
                  </a:ext>
                </a:extLst>
              </p:cNvPr>
              <p:cNvSpPr/>
              <p:nvPr/>
            </p:nvSpPr>
            <p:spPr>
              <a:xfrm>
                <a:off x="381755" y="1950096"/>
                <a:ext cx="6709509" cy="4870580"/>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500" dirty="0">
                    <a:solidFill>
                      <a:schemeClr val="tx1"/>
                    </a:solidFill>
                  </a:rPr>
                  <a:t>L’Autorità propone:</a:t>
                </a:r>
              </a:p>
              <a:p>
                <a:pPr marL="342900" indent="-342900">
                  <a:buFont typeface="+mj-lt"/>
                  <a:buAutoNum type="arabicPeriod"/>
                </a:pPr>
                <a:r>
                  <a:rPr lang="it-IT" sz="1500" b="1" dirty="0">
                    <a:solidFill>
                      <a:schemeClr val="tx1"/>
                    </a:solidFill>
                  </a:rPr>
                  <a:t>L’estensione del set di indicatori </a:t>
                </a:r>
                <a:r>
                  <a:rPr lang="it-IT" sz="1500" dirty="0">
                    <a:solidFill>
                      <a:schemeClr val="tx1"/>
                    </a:solidFill>
                  </a:rPr>
                  <a:t>di cui alla deliberazione 387/2023/R/</a:t>
                </a:r>
                <a:r>
                  <a:rPr lang="it-IT" sz="1500" dirty="0" err="1">
                    <a:solidFill>
                      <a:schemeClr val="tx1"/>
                    </a:solidFill>
                  </a:rPr>
                  <a:t>rif</a:t>
                </a:r>
                <a:r>
                  <a:rPr lang="it-IT" sz="1500" dirty="0">
                    <a:solidFill>
                      <a:schemeClr val="tx1"/>
                    </a:solidFill>
                  </a:rPr>
                  <a:t> finalizzato a </a:t>
                </a:r>
                <a:r>
                  <a:rPr lang="it-IT" sz="1500" b="1" dirty="0">
                    <a:solidFill>
                      <a:schemeClr val="tx1"/>
                    </a:solidFill>
                  </a:rPr>
                  <a:t>ricercare e valorizzare il contributo dei diversi servizio che compongono la gestione dei rifiuti al raggiungimento dei target euro-unitari</a:t>
                </a:r>
                <a:r>
                  <a:rPr lang="it-IT" sz="1500" dirty="0">
                    <a:solidFill>
                      <a:schemeClr val="tx1"/>
                    </a:solidFill>
                  </a:rPr>
                  <a:t>;</a:t>
                </a:r>
              </a:p>
              <a:p>
                <a:pPr marL="342900" indent="-342900">
                  <a:buFont typeface="+mj-lt"/>
                  <a:buAutoNum type="arabicPeriod"/>
                </a:pPr>
                <a:r>
                  <a:rPr lang="it-IT" sz="1500" b="1" dirty="0">
                    <a:solidFill>
                      <a:schemeClr val="tx1"/>
                    </a:solidFill>
                  </a:rPr>
                  <a:t>La semplificazione dell’indicatore R1 limitandone il perimetro di applicazione ai soli rifiuti di imballaggio;</a:t>
                </a:r>
              </a:p>
              <a:p>
                <a:pPr marL="342900" indent="-342900">
                  <a:buFont typeface="+mj-lt"/>
                  <a:buAutoNum type="arabicPeriod"/>
                </a:pPr>
                <a:r>
                  <a:rPr lang="it-IT" sz="1500" b="1" dirty="0">
                    <a:solidFill>
                      <a:schemeClr val="tx1"/>
                    </a:solidFill>
                  </a:rPr>
                  <a:t>L’introduzione di un nuovo macro-indicatore sull’efficacia di avvio a riciclaggio della frazione organica (R2)</a:t>
                </a:r>
                <a:r>
                  <a:rPr lang="it-IT" sz="1500" dirty="0">
                    <a:solidFill>
                      <a:schemeClr val="tx1"/>
                    </a:solidFill>
                  </a:rPr>
                  <a:t> che valuti complessivamente l’efficacia del servizio di raccolta di fornire un adeguato input ai relativi impianti di trattamento, al fine di massimizzare la produzione di materia prima seconda (compost) e/o energia;</a:t>
                </a:r>
              </a:p>
              <a:p>
                <a:pPr marL="342900" indent="-342900">
                  <a:buFont typeface="+mj-lt"/>
                  <a:buAutoNum type="arabicPeriod"/>
                </a:pPr>
                <a:r>
                  <a:rPr lang="it-IT" sz="1500" b="1" dirty="0">
                    <a:solidFill>
                      <a:schemeClr val="tx1"/>
                    </a:solidFill>
                  </a:rPr>
                  <a:t>L’introduzione di un nuovo macro-indicatore sull’efficienza tecnico-ambientale delle gestioni (R3) </a:t>
                </a:r>
                <a:r>
                  <a:rPr lang="it-IT" sz="1500" dirty="0">
                    <a:solidFill>
                      <a:schemeClr val="tx1"/>
                    </a:solidFill>
                  </a:rPr>
                  <a:t>al fine di promuovere una visione olistica del sistema che colga le efficienze tecniche ed ambientali sottese ai diversi modelli organizzativi e gestionali;</a:t>
                </a:r>
              </a:p>
              <a:p>
                <a:pPr marL="342900" indent="-342900">
                  <a:buFont typeface="+mj-lt"/>
                  <a:buAutoNum type="arabicPeriod"/>
                </a:pPr>
                <a:r>
                  <a:rPr lang="it-IT" sz="1500" b="1" dirty="0">
                    <a:solidFill>
                      <a:schemeClr val="tx1"/>
                    </a:solidFill>
                  </a:rPr>
                  <a:t>Una rappresentazione dell’impatto della raccolta differenziata in relazione alla frazione estranea prodotta </a:t>
                </a:r>
                <a:r>
                  <a:rPr lang="it-IT" sz="1500" dirty="0">
                    <a:solidFill>
                      <a:schemeClr val="tx1"/>
                    </a:solidFill>
                  </a:rPr>
                  <a:t>utilizzando la </a:t>
                </a:r>
                <a14:m>
                  <m:oMath xmlns:m="http://schemas.openxmlformats.org/officeDocument/2006/math">
                    <m:r>
                      <a:rPr lang="it-IT" sz="1500" i="1" dirty="0" smtClean="0">
                        <a:solidFill>
                          <a:schemeClr val="tx1"/>
                        </a:solidFill>
                        <a:latin typeface="Cambria Math" panose="02040503050406030204" pitchFamily="18" charset="0"/>
                      </a:rPr>
                      <m:t>𝐶</m:t>
                    </m:r>
                    <m:sSub>
                      <m:sSubPr>
                        <m:ctrlPr>
                          <a:rPr lang="it-IT" sz="1500" i="1" dirty="0" smtClean="0">
                            <a:solidFill>
                              <a:schemeClr val="tx1"/>
                            </a:solidFill>
                            <a:latin typeface="Cambria Math" panose="02040503050406030204" pitchFamily="18" charset="0"/>
                          </a:rPr>
                        </m:ctrlPr>
                      </m:sSubPr>
                      <m:e>
                        <m:r>
                          <a:rPr lang="it-IT" sz="1500" i="1" dirty="0" smtClean="0">
                            <a:solidFill>
                              <a:schemeClr val="tx1"/>
                            </a:solidFill>
                            <a:latin typeface="Cambria Math" panose="02040503050406030204" pitchFamily="18" charset="0"/>
                          </a:rPr>
                          <m:t>𝑂</m:t>
                        </m:r>
                      </m:e>
                      <m:sub>
                        <m:r>
                          <a:rPr lang="it-IT" sz="1500" i="1" dirty="0" smtClean="0">
                            <a:solidFill>
                              <a:schemeClr val="tx1"/>
                            </a:solidFill>
                            <a:latin typeface="Cambria Math" panose="02040503050406030204" pitchFamily="18" charset="0"/>
                          </a:rPr>
                          <m:t>2</m:t>
                        </m:r>
                      </m:sub>
                    </m:sSub>
                  </m:oMath>
                </a14:m>
                <a:r>
                  <a:rPr lang="it-IT" sz="1500" dirty="0">
                    <a:solidFill>
                      <a:schemeClr val="tx1"/>
                    </a:solidFill>
                  </a:rPr>
                  <a:t> equivalente prodotta come metrica di riferimento;</a:t>
                </a:r>
              </a:p>
              <a:p>
                <a:pPr marL="342900" indent="-342900">
                  <a:buFont typeface="+mj-lt"/>
                  <a:buAutoNum type="arabicPeriod"/>
                </a:pPr>
                <a:r>
                  <a:rPr lang="it-IT" sz="1500" b="1" dirty="0">
                    <a:solidFill>
                      <a:schemeClr val="tx1"/>
                    </a:solidFill>
                  </a:rPr>
                  <a:t>Una rappresentazione dell’impatto del trasporto nel servizio di gestione dei rifiuti urbani in relazione agli impianti di trattamento </a:t>
                </a:r>
                <a:r>
                  <a:rPr lang="it-IT" sz="1500" dirty="0">
                    <a:solidFill>
                      <a:schemeClr val="tx1"/>
                    </a:solidFill>
                  </a:rPr>
                  <a:t>utilizzando la </a:t>
                </a:r>
                <a14:m>
                  <m:oMath xmlns:m="http://schemas.openxmlformats.org/officeDocument/2006/math">
                    <m:r>
                      <a:rPr lang="it-IT" sz="1500" i="1" dirty="0" smtClean="0">
                        <a:solidFill>
                          <a:schemeClr val="tx1"/>
                        </a:solidFill>
                        <a:latin typeface="Cambria Math" panose="02040503050406030204" pitchFamily="18" charset="0"/>
                      </a:rPr>
                      <m:t>𝐶</m:t>
                    </m:r>
                    <m:sSub>
                      <m:sSubPr>
                        <m:ctrlPr>
                          <a:rPr lang="it-IT" sz="1500" i="1" dirty="0" smtClean="0">
                            <a:solidFill>
                              <a:schemeClr val="tx1"/>
                            </a:solidFill>
                            <a:latin typeface="Cambria Math" panose="02040503050406030204" pitchFamily="18" charset="0"/>
                          </a:rPr>
                        </m:ctrlPr>
                      </m:sSubPr>
                      <m:e>
                        <m:r>
                          <a:rPr lang="it-IT" sz="1500" i="1" dirty="0" smtClean="0">
                            <a:solidFill>
                              <a:schemeClr val="tx1"/>
                            </a:solidFill>
                            <a:latin typeface="Cambria Math" panose="02040503050406030204" pitchFamily="18" charset="0"/>
                          </a:rPr>
                          <m:t>𝑂</m:t>
                        </m:r>
                      </m:e>
                      <m:sub>
                        <m:r>
                          <a:rPr lang="it-IT" sz="1500" i="1" dirty="0" smtClean="0">
                            <a:solidFill>
                              <a:schemeClr val="tx1"/>
                            </a:solidFill>
                            <a:latin typeface="Cambria Math" panose="02040503050406030204" pitchFamily="18" charset="0"/>
                          </a:rPr>
                          <m:t>2</m:t>
                        </m:r>
                      </m:sub>
                    </m:sSub>
                  </m:oMath>
                </a14:m>
                <a:r>
                  <a:rPr lang="it-IT" sz="1500" dirty="0">
                    <a:solidFill>
                      <a:schemeClr val="tx1"/>
                    </a:solidFill>
                  </a:rPr>
                  <a:t> equivalente prodotta per km percorso come metrica di riferimento.</a:t>
                </a:r>
              </a:p>
            </p:txBody>
          </p:sp>
        </mc:Choice>
        <mc:Fallback xmlns="">
          <p:sp>
            <p:nvSpPr>
              <p:cNvPr id="7" name="Rectangle 5">
                <a:extLst>
                  <a:ext uri="{FF2B5EF4-FFF2-40B4-BE49-F238E27FC236}">
                    <a16:creationId xmlns:a16="http://schemas.microsoft.com/office/drawing/2014/main" id="{01430D03-1D60-5681-8C23-E3E0757393A8}"/>
                  </a:ext>
                </a:extLst>
              </p:cNvPr>
              <p:cNvSpPr>
                <a:spLocks noRot="1" noChangeAspect="1" noMove="1" noResize="1" noEditPoints="1" noAdjustHandles="1" noChangeArrowheads="1" noChangeShapeType="1" noTextEdit="1"/>
              </p:cNvSpPr>
              <p:nvPr/>
            </p:nvSpPr>
            <p:spPr>
              <a:xfrm>
                <a:off x="381755" y="1950096"/>
                <a:ext cx="6709509" cy="4870580"/>
              </a:xfrm>
              <a:prstGeom prst="rect">
                <a:avLst/>
              </a:prstGeom>
              <a:blipFill>
                <a:blip r:embed="rId3"/>
                <a:stretch>
                  <a:fillRect l="-181"/>
                </a:stretch>
              </a:blipFill>
              <a:ln w="38100">
                <a:solidFill>
                  <a:schemeClr val="accent6">
                    <a:lumMod val="50000"/>
                  </a:schemeClr>
                </a:solidFill>
              </a:ln>
            </p:spPr>
            <p:txBody>
              <a:bodyPr/>
              <a:lstStyle/>
              <a:p>
                <a:r>
                  <a:rPr lang="it-IT">
                    <a:noFill/>
                  </a:rPr>
                  <a:t> </a:t>
                </a:r>
              </a:p>
            </p:txBody>
          </p:sp>
        </mc:Fallback>
      </mc:AlternateContent>
      <p:sp>
        <p:nvSpPr>
          <p:cNvPr id="10" name="Rectangle 5">
            <a:extLst>
              <a:ext uri="{FF2B5EF4-FFF2-40B4-BE49-F238E27FC236}">
                <a16:creationId xmlns:a16="http://schemas.microsoft.com/office/drawing/2014/main" id="{C398DE10-A964-F7E1-5D6A-7E09ABCAC69C}"/>
              </a:ext>
            </a:extLst>
          </p:cNvPr>
          <p:cNvSpPr/>
          <p:nvPr/>
        </p:nvSpPr>
        <p:spPr>
          <a:xfrm>
            <a:off x="7165910" y="4385386"/>
            <a:ext cx="4845447" cy="761485"/>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u="sng" dirty="0">
                <a:solidFill>
                  <a:schemeClr val="tx1"/>
                </a:solidFill>
              </a:rPr>
              <a:t>L’estensione del </a:t>
            </a:r>
            <a:r>
              <a:rPr lang="it-IT" sz="1500" b="1" i="1" u="sng" dirty="0">
                <a:solidFill>
                  <a:schemeClr val="tx1"/>
                </a:solidFill>
              </a:rPr>
              <a:t>set</a:t>
            </a:r>
            <a:r>
              <a:rPr lang="it-IT" sz="1500" b="1" u="sng" dirty="0">
                <a:solidFill>
                  <a:schemeClr val="tx1"/>
                </a:solidFill>
              </a:rPr>
              <a:t> di indicatori riguarda anche gli impianti di trattamento della FORSU e meccanico-biologici, e quelli di incenerimento.</a:t>
            </a:r>
            <a:endParaRPr lang="en-US" sz="1500" b="1" i="1" u="sng" dirty="0">
              <a:solidFill>
                <a:schemeClr val="tx1"/>
              </a:solidFill>
            </a:endParaRPr>
          </a:p>
        </p:txBody>
      </p:sp>
      <p:sp>
        <p:nvSpPr>
          <p:cNvPr id="11" name="CasellaDiTesto 10">
            <a:extLst>
              <a:ext uri="{FF2B5EF4-FFF2-40B4-BE49-F238E27FC236}">
                <a16:creationId xmlns:a16="http://schemas.microsoft.com/office/drawing/2014/main" id="{1CFADFB8-E0CD-5245-D20F-B7C1C2365BE0}"/>
              </a:ext>
            </a:extLst>
          </p:cNvPr>
          <p:cNvSpPr txBox="1"/>
          <p:nvPr/>
        </p:nvSpPr>
        <p:spPr>
          <a:xfrm>
            <a:off x="7177320" y="5246479"/>
            <a:ext cx="4845447" cy="584775"/>
          </a:xfrm>
          <a:prstGeom prst="rect">
            <a:avLst/>
          </a:prstGeom>
          <a:noFill/>
          <a:ln w="38100">
            <a:solidFill>
              <a:schemeClr val="accent4">
                <a:lumMod val="75000"/>
              </a:schemeClr>
            </a:solidFill>
          </a:ln>
        </p:spPr>
        <p:txBody>
          <a:bodyPr wrap="square" rtlCol="0">
            <a:spAutoFit/>
          </a:bodyPr>
          <a:lstStyle/>
          <a:p>
            <a:pPr algn="ctr"/>
            <a:r>
              <a:rPr lang="it-IT" sz="1600" dirty="0"/>
              <a:t>Si prevede di pubblicare, entro il </a:t>
            </a:r>
            <a:r>
              <a:rPr lang="it-IT" sz="1600" b="1" dirty="0"/>
              <a:t>31 luglio 2025</a:t>
            </a:r>
            <a:r>
              <a:rPr lang="it-IT" sz="1600" dirty="0"/>
              <a:t>, </a:t>
            </a:r>
            <a:r>
              <a:rPr lang="it-IT" sz="1600" b="1" dirty="0"/>
              <a:t>il provvedimento finale</a:t>
            </a:r>
            <a:r>
              <a:rPr lang="it-IT" sz="1600" dirty="0"/>
              <a:t>.</a:t>
            </a:r>
          </a:p>
        </p:txBody>
      </p:sp>
      <p:sp>
        <p:nvSpPr>
          <p:cNvPr id="12" name="Rectangle 5">
            <a:extLst>
              <a:ext uri="{FF2B5EF4-FFF2-40B4-BE49-F238E27FC236}">
                <a16:creationId xmlns:a16="http://schemas.microsoft.com/office/drawing/2014/main" id="{A4E844C7-F3AD-31B0-A26A-71C72B9FF8FB}"/>
              </a:ext>
            </a:extLst>
          </p:cNvPr>
          <p:cNvSpPr/>
          <p:nvPr/>
        </p:nvSpPr>
        <p:spPr>
          <a:xfrm>
            <a:off x="7177320" y="5921582"/>
            <a:ext cx="4845447" cy="889814"/>
          </a:xfrm>
          <a:prstGeom prst="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La scadenza per </a:t>
            </a:r>
            <a:r>
              <a:rPr lang="it-IT" sz="1600" b="1" dirty="0">
                <a:solidFill>
                  <a:schemeClr val="tx1"/>
                </a:solidFill>
              </a:rPr>
              <a:t>l’invio delle osservazioni era prevista per il 7 maggio 2025</a:t>
            </a:r>
            <a:r>
              <a:rPr lang="it-IT" sz="1600" dirty="0">
                <a:solidFill>
                  <a:schemeClr val="tx1"/>
                </a:solidFill>
              </a:rPr>
              <a:t>. La Federazione ha già inviato un documento condiviso con le associate.</a:t>
            </a:r>
          </a:p>
        </p:txBody>
      </p:sp>
    </p:spTree>
    <p:extLst>
      <p:ext uri="{BB962C8B-B14F-4D97-AF65-F5344CB8AC3E}">
        <p14:creationId xmlns:p14="http://schemas.microsoft.com/office/powerpoint/2010/main" val="189313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id="{6AEB9ED0-1E4C-DB8E-61F8-F28D6AE6A884}"/>
              </a:ext>
            </a:extLst>
          </p:cNvPr>
          <p:cNvPicPr>
            <a:picLocks noChangeAspect="1"/>
          </p:cNvPicPr>
          <p:nvPr/>
        </p:nvPicPr>
        <p:blipFill>
          <a:blip r:embed="rId2"/>
          <a:stretch>
            <a:fillRect/>
          </a:stretch>
        </p:blipFill>
        <p:spPr>
          <a:xfrm>
            <a:off x="7550687" y="4832679"/>
            <a:ext cx="4469965" cy="2036562"/>
          </a:xfrm>
          <a:prstGeom prst="rect">
            <a:avLst/>
          </a:prstGeom>
        </p:spPr>
      </p:pic>
      <p:sp>
        <p:nvSpPr>
          <p:cNvPr id="2" name="Segnaposto testo 1">
            <a:extLst>
              <a:ext uri="{FF2B5EF4-FFF2-40B4-BE49-F238E27FC236}">
                <a16:creationId xmlns:a16="http://schemas.microsoft.com/office/drawing/2014/main" id="{633B4D8E-BEBA-568F-FECB-07CAFB2D6939}"/>
              </a:ext>
            </a:extLst>
          </p:cNvPr>
          <p:cNvSpPr>
            <a:spLocks noGrp="1"/>
          </p:cNvSpPr>
          <p:nvPr>
            <p:ph type="body" sz="quarter" idx="16"/>
          </p:nvPr>
        </p:nvSpPr>
        <p:spPr>
          <a:xfrm>
            <a:off x="72469" y="1111777"/>
            <a:ext cx="5014563" cy="193899"/>
          </a:xfrm>
        </p:spPr>
        <p:txBody>
          <a:bodyPr/>
          <a:lstStyle/>
          <a:p>
            <a:r>
              <a:rPr lang="it-IT" dirty="0"/>
              <a:t>DCO 179/2025/R/</a:t>
            </a:r>
            <a:r>
              <a:rPr lang="it-IT" dirty="0" err="1"/>
              <a:t>rif</a:t>
            </a:r>
            <a:endParaRPr lang="it-IT" dirty="0"/>
          </a:p>
        </p:txBody>
      </p:sp>
      <p:sp>
        <p:nvSpPr>
          <p:cNvPr id="3" name="Segnaposto testo 2">
            <a:extLst>
              <a:ext uri="{FF2B5EF4-FFF2-40B4-BE49-F238E27FC236}">
                <a16:creationId xmlns:a16="http://schemas.microsoft.com/office/drawing/2014/main" id="{AB565FB9-7522-14F5-9802-D08A5675925A}"/>
              </a:ext>
            </a:extLst>
          </p:cNvPr>
          <p:cNvSpPr>
            <a:spLocks noGrp="1"/>
          </p:cNvSpPr>
          <p:nvPr>
            <p:ph type="body" sz="quarter" idx="15"/>
          </p:nvPr>
        </p:nvSpPr>
        <p:spPr>
          <a:xfrm>
            <a:off x="48687" y="313047"/>
            <a:ext cx="7468952" cy="387798"/>
          </a:xfrm>
        </p:spPr>
        <p:txBody>
          <a:bodyPr/>
          <a:lstStyle/>
          <a:p>
            <a:r>
              <a:rPr lang="it-IT" dirty="0"/>
              <a:t>Aggiornamenti regolatori (3/4)</a:t>
            </a:r>
          </a:p>
          <a:p>
            <a:r>
              <a:rPr lang="it-IT" sz="1600" spc="0" dirty="0"/>
              <a:t>Orientamenti iniziali per la definizione di primi criteri di articolazione tariffaria agli utenti del servizio di gestione dei rifiuti urbani</a:t>
            </a:r>
          </a:p>
        </p:txBody>
      </p:sp>
      <p:sp>
        <p:nvSpPr>
          <p:cNvPr id="5" name="Rectangle 5">
            <a:extLst>
              <a:ext uri="{FF2B5EF4-FFF2-40B4-BE49-F238E27FC236}">
                <a16:creationId xmlns:a16="http://schemas.microsoft.com/office/drawing/2014/main" id="{EFB87D56-FDD5-CF41-E072-A60B178B636C}"/>
              </a:ext>
            </a:extLst>
          </p:cNvPr>
          <p:cNvSpPr/>
          <p:nvPr/>
        </p:nvSpPr>
        <p:spPr>
          <a:xfrm>
            <a:off x="180642" y="1681338"/>
            <a:ext cx="11830715" cy="604662"/>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Il documento illustra gli orientamenti generali dell’Autorità per </a:t>
            </a:r>
            <a:r>
              <a:rPr lang="it-IT" sz="1400" b="1" dirty="0">
                <a:solidFill>
                  <a:schemeClr val="tx1"/>
                </a:solidFill>
              </a:rPr>
              <a:t>l’individuazione di primi criteri che i soggetti competenti (Comuni ed Enti di governo dell’ambito ottimale/ETC) sono tenuti a seguire per la definizione dei corrispettivi applicati all’utenza finale</a:t>
            </a:r>
            <a:r>
              <a:rPr lang="it-IT" sz="1400" dirty="0">
                <a:solidFill>
                  <a:schemeClr val="tx1"/>
                </a:solidFill>
              </a:rPr>
              <a:t>, al fine di perseguire specifici obiettivi.</a:t>
            </a:r>
            <a:endParaRPr lang="it-IT" sz="1400" dirty="0">
              <a:solidFill>
                <a:schemeClr val="tx1"/>
              </a:solidFill>
              <a:latin typeface="+mj-lt"/>
            </a:endParaRPr>
          </a:p>
        </p:txBody>
      </p:sp>
      <p:sp>
        <p:nvSpPr>
          <p:cNvPr id="6" name="Rectangle 5">
            <a:extLst>
              <a:ext uri="{FF2B5EF4-FFF2-40B4-BE49-F238E27FC236}">
                <a16:creationId xmlns:a16="http://schemas.microsoft.com/office/drawing/2014/main" id="{27271825-B72E-0F0E-769D-44EAF3E1AA75}"/>
              </a:ext>
            </a:extLst>
          </p:cNvPr>
          <p:cNvSpPr/>
          <p:nvPr/>
        </p:nvSpPr>
        <p:spPr>
          <a:xfrm>
            <a:off x="875701" y="2388120"/>
            <a:ext cx="2480588" cy="475870"/>
          </a:xfrm>
          <a:prstGeom prst="rect">
            <a:avLst/>
          </a:prstGeom>
          <a:solidFill>
            <a:schemeClr val="bg1">
              <a:lumMod val="95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Obiettivo A</a:t>
            </a:r>
          </a:p>
          <a:p>
            <a:pPr algn="ctr"/>
            <a:r>
              <a:rPr lang="it-IT" sz="1400" b="1" dirty="0">
                <a:solidFill>
                  <a:schemeClr val="tx1"/>
                </a:solidFill>
                <a:latin typeface="+mj-lt"/>
              </a:rPr>
              <a:t>UNIFORMITA’</a:t>
            </a:r>
          </a:p>
        </p:txBody>
      </p:sp>
      <p:sp>
        <p:nvSpPr>
          <p:cNvPr id="7" name="Rectangle 5">
            <a:extLst>
              <a:ext uri="{FF2B5EF4-FFF2-40B4-BE49-F238E27FC236}">
                <a16:creationId xmlns:a16="http://schemas.microsoft.com/office/drawing/2014/main" id="{28C691BF-4F3C-6834-96B6-527F98172B42}"/>
              </a:ext>
            </a:extLst>
          </p:cNvPr>
          <p:cNvSpPr/>
          <p:nvPr/>
        </p:nvSpPr>
        <p:spPr>
          <a:xfrm>
            <a:off x="3532308" y="2388120"/>
            <a:ext cx="2480588" cy="461965"/>
          </a:xfrm>
          <a:prstGeom prst="rect">
            <a:avLst/>
          </a:prstGeom>
          <a:solidFill>
            <a:schemeClr val="bg1">
              <a:lumMod val="95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Obiettivo B</a:t>
            </a:r>
          </a:p>
          <a:p>
            <a:pPr algn="ctr"/>
            <a:r>
              <a:rPr lang="it-IT" sz="1400" b="1" dirty="0">
                <a:solidFill>
                  <a:schemeClr val="tx1"/>
                </a:solidFill>
                <a:latin typeface="+mj-lt"/>
              </a:rPr>
              <a:t>CORRISPONDENZA </a:t>
            </a:r>
          </a:p>
        </p:txBody>
      </p:sp>
      <p:sp>
        <p:nvSpPr>
          <p:cNvPr id="8" name="Rectangle 5">
            <a:extLst>
              <a:ext uri="{FF2B5EF4-FFF2-40B4-BE49-F238E27FC236}">
                <a16:creationId xmlns:a16="http://schemas.microsoft.com/office/drawing/2014/main" id="{006E8B9F-3032-4166-87A6-E3E19CCA441A}"/>
              </a:ext>
            </a:extLst>
          </p:cNvPr>
          <p:cNvSpPr/>
          <p:nvPr/>
        </p:nvSpPr>
        <p:spPr>
          <a:xfrm>
            <a:off x="6188915" y="2403895"/>
            <a:ext cx="2480588" cy="461965"/>
          </a:xfrm>
          <a:prstGeom prst="rect">
            <a:avLst/>
          </a:prstGeom>
          <a:solidFill>
            <a:schemeClr val="bg1">
              <a:lumMod val="95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Obiettivo C</a:t>
            </a:r>
          </a:p>
          <a:p>
            <a:pPr algn="ctr"/>
            <a:r>
              <a:rPr lang="it-IT" sz="1400" b="1" dirty="0">
                <a:solidFill>
                  <a:schemeClr val="tx1"/>
                </a:solidFill>
                <a:latin typeface="+mj-lt"/>
              </a:rPr>
              <a:t>SEMPLICITA’</a:t>
            </a:r>
          </a:p>
        </p:txBody>
      </p:sp>
      <p:sp>
        <p:nvSpPr>
          <p:cNvPr id="9" name="Rectangle 5">
            <a:extLst>
              <a:ext uri="{FF2B5EF4-FFF2-40B4-BE49-F238E27FC236}">
                <a16:creationId xmlns:a16="http://schemas.microsoft.com/office/drawing/2014/main" id="{09C9B9D8-A0BB-5B15-8EBB-ABC853B87785}"/>
              </a:ext>
            </a:extLst>
          </p:cNvPr>
          <p:cNvSpPr/>
          <p:nvPr/>
        </p:nvSpPr>
        <p:spPr>
          <a:xfrm>
            <a:off x="8835711" y="2395072"/>
            <a:ext cx="2480588" cy="461965"/>
          </a:xfrm>
          <a:prstGeom prst="rect">
            <a:avLst/>
          </a:prstGeom>
          <a:solidFill>
            <a:schemeClr val="bg1">
              <a:lumMod val="95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Obiettivo D</a:t>
            </a:r>
          </a:p>
          <a:p>
            <a:pPr algn="ctr"/>
            <a:r>
              <a:rPr lang="it-IT" sz="1400" b="1" dirty="0">
                <a:solidFill>
                  <a:schemeClr val="tx1"/>
                </a:solidFill>
                <a:latin typeface="+mj-lt"/>
              </a:rPr>
              <a:t>SVILUPPO</a:t>
            </a:r>
          </a:p>
        </p:txBody>
      </p:sp>
      <p:sp>
        <p:nvSpPr>
          <p:cNvPr id="14" name="Rectangle 5">
            <a:extLst>
              <a:ext uri="{FF2B5EF4-FFF2-40B4-BE49-F238E27FC236}">
                <a16:creationId xmlns:a16="http://schemas.microsoft.com/office/drawing/2014/main" id="{F4A8CCEC-E97D-AC57-E2D4-A2BFC35D1117}"/>
              </a:ext>
            </a:extLst>
          </p:cNvPr>
          <p:cNvSpPr/>
          <p:nvPr/>
        </p:nvSpPr>
        <p:spPr>
          <a:xfrm>
            <a:off x="83176" y="5026284"/>
            <a:ext cx="7399975" cy="761485"/>
          </a:xfrm>
          <a:prstGeom prst="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dirty="0">
                <a:solidFill>
                  <a:schemeClr val="tx1"/>
                </a:solidFill>
              </a:rPr>
              <a:t>Una </a:t>
            </a:r>
            <a:r>
              <a:rPr lang="it-IT" sz="1500" b="1" dirty="0">
                <a:solidFill>
                  <a:schemeClr val="tx1"/>
                </a:solidFill>
              </a:rPr>
              <a:t>seconda consultazione, prevista entro giugno 2025</a:t>
            </a:r>
            <a:r>
              <a:rPr lang="it-IT" sz="1500" dirty="0">
                <a:solidFill>
                  <a:schemeClr val="tx1"/>
                </a:solidFill>
              </a:rPr>
              <a:t>, conterrà un’illustrazione di dettaglio degli aspetti rilevanti del </a:t>
            </a:r>
            <a:r>
              <a:rPr lang="it-IT" sz="1500" b="1" dirty="0">
                <a:solidFill>
                  <a:schemeClr val="tx1"/>
                </a:solidFill>
              </a:rPr>
              <a:t>procedimento</a:t>
            </a:r>
            <a:r>
              <a:rPr lang="it-IT" sz="1500" dirty="0">
                <a:solidFill>
                  <a:schemeClr val="tx1"/>
                </a:solidFill>
              </a:rPr>
              <a:t>, </a:t>
            </a:r>
            <a:r>
              <a:rPr lang="it-IT" sz="1500" b="1" dirty="0">
                <a:solidFill>
                  <a:schemeClr val="tx1"/>
                </a:solidFill>
              </a:rPr>
              <a:t>sottoposto alla metodologia di impatto della regolazione (AIR).</a:t>
            </a:r>
            <a:endParaRPr lang="en-US" sz="1500" b="1" i="1" dirty="0">
              <a:solidFill>
                <a:schemeClr val="tx1"/>
              </a:solidFill>
            </a:endParaRPr>
          </a:p>
        </p:txBody>
      </p:sp>
      <p:sp>
        <p:nvSpPr>
          <p:cNvPr id="16" name="Rectangle 5">
            <a:extLst>
              <a:ext uri="{FF2B5EF4-FFF2-40B4-BE49-F238E27FC236}">
                <a16:creationId xmlns:a16="http://schemas.microsoft.com/office/drawing/2014/main" id="{D5C4ACAC-D848-3E15-2C9D-6C5CCE659BA3}"/>
              </a:ext>
            </a:extLst>
          </p:cNvPr>
          <p:cNvSpPr/>
          <p:nvPr/>
        </p:nvSpPr>
        <p:spPr>
          <a:xfrm>
            <a:off x="83176" y="5891471"/>
            <a:ext cx="7399975" cy="496659"/>
          </a:xfrm>
          <a:prstGeom prst="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i="1" dirty="0">
                <a:solidFill>
                  <a:schemeClr val="tx1"/>
                </a:solidFill>
              </a:rPr>
              <a:t>Si prevede un’applicazione graduale delle nuove regole di primo riordino a partire dal </a:t>
            </a:r>
          </a:p>
          <a:p>
            <a:pPr algn="ctr"/>
            <a:r>
              <a:rPr lang="it-IT" sz="1500" b="1" i="1" dirty="0">
                <a:solidFill>
                  <a:schemeClr val="tx1"/>
                </a:solidFill>
              </a:rPr>
              <a:t>1° gennaio 2026. </a:t>
            </a:r>
          </a:p>
        </p:txBody>
      </p:sp>
      <p:sp>
        <p:nvSpPr>
          <p:cNvPr id="17" name="Rectangle 5">
            <a:extLst>
              <a:ext uri="{FF2B5EF4-FFF2-40B4-BE49-F238E27FC236}">
                <a16:creationId xmlns:a16="http://schemas.microsoft.com/office/drawing/2014/main" id="{7C64720E-F7C2-E532-42C8-67A23314231E}"/>
              </a:ext>
            </a:extLst>
          </p:cNvPr>
          <p:cNvSpPr/>
          <p:nvPr/>
        </p:nvSpPr>
        <p:spPr>
          <a:xfrm>
            <a:off x="676804" y="3297993"/>
            <a:ext cx="2480588" cy="360000"/>
          </a:xfrm>
          <a:prstGeom prst="rect">
            <a:avLst/>
          </a:prstGeom>
          <a:solidFill>
            <a:schemeClr val="bg1">
              <a:lumMod val="95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Opzione 0</a:t>
            </a:r>
          </a:p>
        </p:txBody>
      </p:sp>
      <p:sp>
        <p:nvSpPr>
          <p:cNvPr id="18" name="Rectangle 5">
            <a:extLst>
              <a:ext uri="{FF2B5EF4-FFF2-40B4-BE49-F238E27FC236}">
                <a16:creationId xmlns:a16="http://schemas.microsoft.com/office/drawing/2014/main" id="{1579469B-4D31-25C2-8509-45E69CCFCBCA}"/>
              </a:ext>
            </a:extLst>
          </p:cNvPr>
          <p:cNvSpPr/>
          <p:nvPr/>
        </p:nvSpPr>
        <p:spPr>
          <a:xfrm>
            <a:off x="675802" y="3709527"/>
            <a:ext cx="2480588" cy="360000"/>
          </a:xfrm>
          <a:prstGeom prst="rect">
            <a:avLst/>
          </a:prstGeom>
          <a:solidFill>
            <a:schemeClr val="bg1">
              <a:lumMod val="95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latin typeface="+mj-lt"/>
              </a:rPr>
              <a:t>Opzione 1</a:t>
            </a:r>
          </a:p>
        </p:txBody>
      </p:sp>
      <p:sp>
        <p:nvSpPr>
          <p:cNvPr id="19" name="Rectangle 5">
            <a:extLst>
              <a:ext uri="{FF2B5EF4-FFF2-40B4-BE49-F238E27FC236}">
                <a16:creationId xmlns:a16="http://schemas.microsoft.com/office/drawing/2014/main" id="{BC016DA2-64FE-4AD6-450A-8461C8C813B9}"/>
              </a:ext>
            </a:extLst>
          </p:cNvPr>
          <p:cNvSpPr/>
          <p:nvPr/>
        </p:nvSpPr>
        <p:spPr>
          <a:xfrm>
            <a:off x="675802" y="4120581"/>
            <a:ext cx="2480588" cy="360000"/>
          </a:xfrm>
          <a:prstGeom prst="rect">
            <a:avLst/>
          </a:prstGeom>
          <a:solidFill>
            <a:schemeClr val="bg1">
              <a:lumMod val="95000"/>
            </a:schemeClr>
          </a:solid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latin typeface="+mj-lt"/>
              </a:rPr>
              <a:t>Opzione 2</a:t>
            </a:r>
          </a:p>
        </p:txBody>
      </p:sp>
      <p:sp>
        <p:nvSpPr>
          <p:cNvPr id="20" name="Rectangle 5">
            <a:extLst>
              <a:ext uri="{FF2B5EF4-FFF2-40B4-BE49-F238E27FC236}">
                <a16:creationId xmlns:a16="http://schemas.microsoft.com/office/drawing/2014/main" id="{22DEB8E2-4430-54B3-2C38-838D7AA0CF0D}"/>
              </a:ext>
            </a:extLst>
          </p:cNvPr>
          <p:cNvSpPr/>
          <p:nvPr/>
        </p:nvSpPr>
        <p:spPr>
          <a:xfrm>
            <a:off x="676804" y="4522192"/>
            <a:ext cx="2480588" cy="360000"/>
          </a:xfrm>
          <a:prstGeom prst="rect">
            <a:avLst/>
          </a:prstGeom>
          <a:solidFill>
            <a:schemeClr val="bg1">
              <a:lumMod val="95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Opzione 3</a:t>
            </a:r>
            <a:endParaRPr lang="it-IT" sz="1400" b="1" dirty="0">
              <a:solidFill>
                <a:schemeClr val="tx1"/>
              </a:solidFill>
              <a:latin typeface="+mj-lt"/>
            </a:endParaRPr>
          </a:p>
        </p:txBody>
      </p:sp>
      <p:sp>
        <p:nvSpPr>
          <p:cNvPr id="21" name="Rectangle 5">
            <a:extLst>
              <a:ext uri="{FF2B5EF4-FFF2-40B4-BE49-F238E27FC236}">
                <a16:creationId xmlns:a16="http://schemas.microsoft.com/office/drawing/2014/main" id="{5340A7E3-B163-D3C3-3E38-DD9017D1F05C}"/>
              </a:ext>
            </a:extLst>
          </p:cNvPr>
          <p:cNvSpPr/>
          <p:nvPr/>
        </p:nvSpPr>
        <p:spPr>
          <a:xfrm>
            <a:off x="3157392" y="3297993"/>
            <a:ext cx="8746666" cy="360000"/>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Mantenimento della situazione vigente</a:t>
            </a:r>
            <a:endParaRPr lang="en-US" sz="1200" b="1" i="1" dirty="0">
              <a:solidFill>
                <a:schemeClr val="tx1"/>
              </a:solidFill>
            </a:endParaRPr>
          </a:p>
        </p:txBody>
      </p:sp>
      <p:sp>
        <p:nvSpPr>
          <p:cNvPr id="22" name="Rectangle 5">
            <a:extLst>
              <a:ext uri="{FF2B5EF4-FFF2-40B4-BE49-F238E27FC236}">
                <a16:creationId xmlns:a16="http://schemas.microsoft.com/office/drawing/2014/main" id="{AF80EE8D-AA4C-AC83-E77E-4CCE85A4515C}"/>
              </a:ext>
            </a:extLst>
          </p:cNvPr>
          <p:cNvSpPr/>
          <p:nvPr/>
        </p:nvSpPr>
        <p:spPr>
          <a:xfrm>
            <a:off x="3177855" y="3717501"/>
            <a:ext cx="8746666" cy="360000"/>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Struttura trinomia: </a:t>
            </a:r>
            <a:endParaRPr lang="en-US" sz="1200" b="1" i="1" dirty="0">
              <a:solidFill>
                <a:schemeClr val="tx1"/>
              </a:solidFill>
            </a:endParaRPr>
          </a:p>
        </p:txBody>
      </p:sp>
      <mc:AlternateContent xmlns:mc="http://schemas.openxmlformats.org/markup-compatibility/2006" xmlns:a14="http://schemas.microsoft.com/office/drawing/2010/main">
        <mc:Choice Requires="a14">
          <p:sp>
            <p:nvSpPr>
              <p:cNvPr id="23" name="Rectangle 5">
                <a:extLst>
                  <a:ext uri="{FF2B5EF4-FFF2-40B4-BE49-F238E27FC236}">
                    <a16:creationId xmlns:a16="http://schemas.microsoft.com/office/drawing/2014/main" id="{17BE9E42-1F04-0061-5046-5A73563F2C75}"/>
                  </a:ext>
                </a:extLst>
              </p:cNvPr>
              <p:cNvSpPr/>
              <p:nvPr/>
            </p:nvSpPr>
            <p:spPr>
              <a:xfrm>
                <a:off x="3176854" y="4122342"/>
                <a:ext cx="8747667" cy="360000"/>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b="1" dirty="0">
                    <a:solidFill>
                      <a:schemeClr val="tx1"/>
                    </a:solidFill>
                  </a:rPr>
                  <a:t>Struttura </a:t>
                </a:r>
                <a:r>
                  <a:rPr lang="it-IT" sz="1200" b="1" dirty="0" err="1">
                    <a:solidFill>
                      <a:schemeClr val="tx1"/>
                    </a:solidFill>
                  </a:rPr>
                  <a:t>quadrinomia</a:t>
                </a:r>
                <a:r>
                  <a:rPr lang="it-IT" sz="1200" b="1" dirty="0">
                    <a:solidFill>
                      <a:schemeClr val="tx1"/>
                    </a:solidFill>
                  </a:rPr>
                  <a:t> con determinazione dei valori dei parametri </a:t>
                </a:r>
                <a14:m>
                  <m:oMath xmlns:m="http://schemas.openxmlformats.org/officeDocument/2006/math">
                    <m:sSub>
                      <m:sSubPr>
                        <m:ctrlPr>
                          <a:rPr lang="it-IT" sz="1200" b="1" i="1" dirty="0" smtClean="0">
                            <a:solidFill>
                              <a:schemeClr val="tx1"/>
                            </a:solidFill>
                            <a:latin typeface="Cambria Math" panose="02040503050406030204" pitchFamily="18" charset="0"/>
                          </a:rPr>
                        </m:ctrlPr>
                      </m:sSubPr>
                      <m:e>
                        <m:r>
                          <a:rPr lang="it-IT" sz="1200" b="1" i="1" dirty="0" smtClean="0">
                            <a:solidFill>
                              <a:schemeClr val="tx1"/>
                            </a:solidFill>
                            <a:latin typeface="Cambria Math" panose="02040503050406030204" pitchFamily="18" charset="0"/>
                          </a:rPr>
                          <m:t>𝑲</m:t>
                        </m:r>
                      </m:e>
                      <m:sub>
                        <m:r>
                          <a:rPr lang="it-IT" sz="1200" b="1" i="1" dirty="0" smtClean="0">
                            <a:solidFill>
                              <a:schemeClr val="tx1"/>
                            </a:solidFill>
                            <a:latin typeface="Cambria Math" panose="02040503050406030204" pitchFamily="18" charset="0"/>
                          </a:rPr>
                          <m:t>𝒅</m:t>
                        </m:r>
                      </m:sub>
                    </m:sSub>
                    <m:r>
                      <a:rPr lang="it-IT" sz="1200" b="1" i="1" dirty="0">
                        <a:solidFill>
                          <a:schemeClr val="tx1"/>
                        </a:solidFill>
                        <a:latin typeface="Cambria Math" panose="02040503050406030204" pitchFamily="18" charset="0"/>
                      </a:rPr>
                      <m:t> </m:t>
                    </m:r>
                  </m:oMath>
                </a14:m>
                <a:r>
                  <a:rPr lang="it-IT" sz="1200" b="1" dirty="0">
                    <a:solidFill>
                      <a:schemeClr val="tx1"/>
                    </a:solidFill>
                  </a:rPr>
                  <a:t>mediante l’introduzione del profilo </a:t>
                </a:r>
                <a14:m>
                  <m:oMath xmlns:m="http://schemas.openxmlformats.org/officeDocument/2006/math">
                    <m:r>
                      <a:rPr lang="it-IT" sz="1200" b="1" i="1" dirty="0" smtClean="0">
                        <a:solidFill>
                          <a:schemeClr val="tx1"/>
                        </a:solidFill>
                        <a:latin typeface="Cambria Math" panose="02040503050406030204" pitchFamily="18" charset="0"/>
                      </a:rPr>
                      <m:t>(</m:t>
                    </m:r>
                    <m:r>
                      <a:rPr lang="it-IT" sz="1200" b="1" i="1" dirty="0" smtClean="0">
                        <a:solidFill>
                          <a:schemeClr val="tx1"/>
                        </a:solidFill>
                        <a:latin typeface="Cambria Math" panose="02040503050406030204" pitchFamily="18" charset="0"/>
                      </a:rPr>
                      <m:t>𝒑</m:t>
                    </m:r>
                    <m:r>
                      <a:rPr lang="it-IT" sz="1200" b="1" i="1" dirty="0" smtClean="0">
                        <a:solidFill>
                          <a:schemeClr val="tx1"/>
                        </a:solidFill>
                        <a:latin typeface="Cambria Math" panose="02040503050406030204" pitchFamily="18" charset="0"/>
                      </a:rPr>
                      <m:t>) </m:t>
                    </m:r>
                  </m:oMath>
                </a14:m>
                <a:r>
                  <a:rPr lang="it-IT" sz="1200" b="1" dirty="0">
                    <a:solidFill>
                      <a:schemeClr val="tx1"/>
                    </a:solidFill>
                  </a:rPr>
                  <a:t>legato alla maggiore o minore propensione a produrre rifiuti a parità di attività svolta e di superficie di locali.</a:t>
                </a:r>
                <a:endParaRPr lang="en-US" sz="1200" b="1" i="1" dirty="0">
                  <a:solidFill>
                    <a:schemeClr val="tx1"/>
                  </a:solidFill>
                </a:endParaRPr>
              </a:p>
            </p:txBody>
          </p:sp>
        </mc:Choice>
        <mc:Fallback xmlns="">
          <p:sp>
            <p:nvSpPr>
              <p:cNvPr id="23" name="Rectangle 5">
                <a:extLst>
                  <a:ext uri="{FF2B5EF4-FFF2-40B4-BE49-F238E27FC236}">
                    <a16:creationId xmlns:a16="http://schemas.microsoft.com/office/drawing/2014/main" id="{17BE9E42-1F04-0061-5046-5A73563F2C75}"/>
                  </a:ext>
                </a:extLst>
              </p:cNvPr>
              <p:cNvSpPr>
                <a:spLocks noRot="1" noChangeAspect="1" noMove="1" noResize="1" noEditPoints="1" noAdjustHandles="1" noChangeArrowheads="1" noChangeShapeType="1" noTextEdit="1"/>
              </p:cNvSpPr>
              <p:nvPr/>
            </p:nvSpPr>
            <p:spPr>
              <a:xfrm>
                <a:off x="3176854" y="4122342"/>
                <a:ext cx="8747667" cy="360000"/>
              </a:xfrm>
              <a:prstGeom prst="rect">
                <a:avLst/>
              </a:prstGeom>
              <a:blipFill>
                <a:blip r:embed="rId3"/>
                <a:stretch>
                  <a:fillRect t="-9677" b="-22581"/>
                </a:stretch>
              </a:blipFill>
              <a:ln w="19050">
                <a:solidFill>
                  <a:schemeClr val="accent6">
                    <a:lumMod val="50000"/>
                  </a:schemeClr>
                </a:solidFill>
              </a:ln>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4" name="Rectangle 5">
                <a:extLst>
                  <a:ext uri="{FF2B5EF4-FFF2-40B4-BE49-F238E27FC236}">
                    <a16:creationId xmlns:a16="http://schemas.microsoft.com/office/drawing/2014/main" id="{472EBA2D-AC5F-ABFA-5C0D-7699F876BD99}"/>
                  </a:ext>
                </a:extLst>
              </p:cNvPr>
              <p:cNvSpPr/>
              <p:nvPr/>
            </p:nvSpPr>
            <p:spPr>
              <a:xfrm>
                <a:off x="3177856" y="4513589"/>
                <a:ext cx="8726201" cy="360000"/>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solidFill>
                      <a:schemeClr val="tx1"/>
                    </a:solidFill>
                  </a:rPr>
                  <a:t>Struttura </a:t>
                </a:r>
                <a:r>
                  <a:rPr lang="it-IT" sz="1400" dirty="0" err="1">
                    <a:solidFill>
                      <a:schemeClr val="tx1"/>
                    </a:solidFill>
                  </a:rPr>
                  <a:t>quadrinomia</a:t>
                </a:r>
                <a:r>
                  <a:rPr lang="it-IT" sz="1400" dirty="0">
                    <a:solidFill>
                      <a:schemeClr val="tx1"/>
                    </a:solidFill>
                  </a:rPr>
                  <a:t> con determinazione dei valori dei parametri </a:t>
                </a:r>
                <a14:m>
                  <m:oMath xmlns:m="http://schemas.openxmlformats.org/officeDocument/2006/math">
                    <m:sSub>
                      <m:sSubPr>
                        <m:ctrlPr>
                          <a:rPr lang="it-IT" sz="1400" b="0" i="1" dirty="0" smtClean="0">
                            <a:solidFill>
                              <a:schemeClr val="tx1"/>
                            </a:solidFill>
                            <a:latin typeface="Cambria Math" panose="02040503050406030204" pitchFamily="18" charset="0"/>
                          </a:rPr>
                        </m:ctrlPr>
                      </m:sSubPr>
                      <m:e>
                        <m:r>
                          <a:rPr lang="it-IT" sz="1400" i="1" dirty="0" smtClean="0">
                            <a:solidFill>
                              <a:schemeClr val="tx1"/>
                            </a:solidFill>
                            <a:latin typeface="Cambria Math" panose="02040503050406030204" pitchFamily="18" charset="0"/>
                          </a:rPr>
                          <m:t>𝐾</m:t>
                        </m:r>
                      </m:e>
                      <m:sub>
                        <m:r>
                          <a:rPr lang="it-IT" sz="1400" i="1" dirty="0" smtClean="0">
                            <a:solidFill>
                              <a:schemeClr val="tx1"/>
                            </a:solidFill>
                            <a:latin typeface="Cambria Math" panose="02040503050406030204" pitchFamily="18" charset="0"/>
                          </a:rPr>
                          <m:t>𝑑</m:t>
                        </m:r>
                      </m:sub>
                    </m:sSub>
                  </m:oMath>
                </a14:m>
                <a:r>
                  <a:rPr lang="it-IT" sz="1400" dirty="0">
                    <a:solidFill>
                      <a:schemeClr val="tx1"/>
                    </a:solidFill>
                  </a:rPr>
                  <a:t> mediante un approccio a matrice</a:t>
                </a:r>
                <a:endParaRPr lang="en-US" sz="1400" b="1" i="1" dirty="0">
                  <a:solidFill>
                    <a:schemeClr val="tx1"/>
                  </a:solidFill>
                </a:endParaRPr>
              </a:p>
            </p:txBody>
          </p:sp>
        </mc:Choice>
        <mc:Fallback xmlns="">
          <p:sp>
            <p:nvSpPr>
              <p:cNvPr id="24" name="Rectangle 5">
                <a:extLst>
                  <a:ext uri="{FF2B5EF4-FFF2-40B4-BE49-F238E27FC236}">
                    <a16:creationId xmlns:a16="http://schemas.microsoft.com/office/drawing/2014/main" id="{472EBA2D-AC5F-ABFA-5C0D-7699F876BD99}"/>
                  </a:ext>
                </a:extLst>
              </p:cNvPr>
              <p:cNvSpPr>
                <a:spLocks noRot="1" noChangeAspect="1" noMove="1" noResize="1" noEditPoints="1" noAdjustHandles="1" noChangeArrowheads="1" noChangeShapeType="1" noTextEdit="1"/>
              </p:cNvSpPr>
              <p:nvPr/>
            </p:nvSpPr>
            <p:spPr>
              <a:xfrm>
                <a:off x="3177856" y="4513589"/>
                <a:ext cx="8726201" cy="360000"/>
              </a:xfrm>
              <a:prstGeom prst="rect">
                <a:avLst/>
              </a:prstGeom>
              <a:blipFill>
                <a:blip r:embed="rId4"/>
                <a:stretch>
                  <a:fillRect l="-139" b="-6452"/>
                </a:stretch>
              </a:blipFill>
              <a:ln w="19050">
                <a:solidFill>
                  <a:schemeClr val="accent4">
                    <a:lumMod val="75000"/>
                  </a:schemeClr>
                </a:solidFill>
              </a:ln>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5" name="CasellaDiTesto 24">
                <a:extLst>
                  <a:ext uri="{FF2B5EF4-FFF2-40B4-BE49-F238E27FC236}">
                    <a16:creationId xmlns:a16="http://schemas.microsoft.com/office/drawing/2014/main" id="{01BE7659-4D99-57B3-31B0-5588CB955415}"/>
                  </a:ext>
                </a:extLst>
              </p:cNvPr>
              <p:cNvSpPr txBox="1"/>
              <p:nvPr/>
            </p:nvSpPr>
            <p:spPr>
              <a:xfrm>
                <a:off x="3733366" y="3733235"/>
                <a:ext cx="4541519" cy="37266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it-IT" sz="1000" i="1" smtClean="0">
                              <a:latin typeface="Cambria Math" panose="02040503050406030204" pitchFamily="18" charset="0"/>
                            </a:rPr>
                          </m:ctrlPr>
                        </m:naryPr>
                        <m:sub/>
                        <m:sup/>
                        <m:e>
                          <m:r>
                            <a:rPr lang="it-IT" sz="1000" b="0" i="1" smtClean="0">
                              <a:latin typeface="Cambria Math" panose="02040503050406030204" pitchFamily="18" charset="0"/>
                            </a:rPr>
                            <m:t>𝑇</m:t>
                          </m:r>
                        </m:e>
                      </m:nary>
                      <m:r>
                        <a:rPr lang="it-IT" sz="1000" b="0" i="1" smtClean="0">
                          <a:latin typeface="Cambria Math" panose="02040503050406030204" pitchFamily="18" charset="0"/>
                        </a:rPr>
                        <m:t>= </m:t>
                      </m:r>
                      <m:nary>
                        <m:naryPr>
                          <m:chr m:val="∑"/>
                          <m:subHide m:val="on"/>
                          <m:supHide m:val="on"/>
                          <m:ctrlPr>
                            <a:rPr lang="it-IT" sz="1000" b="0" i="1" smtClean="0">
                              <a:latin typeface="Cambria Math" panose="02040503050406030204" pitchFamily="18" charset="0"/>
                            </a:rPr>
                          </m:ctrlPr>
                        </m:naryPr>
                        <m:sub/>
                        <m:sup/>
                        <m:e>
                          <m:r>
                            <a:rPr lang="it-IT" sz="1000" b="0" i="1" smtClean="0">
                              <a:latin typeface="Cambria Math" panose="02040503050406030204" pitchFamily="18" charset="0"/>
                            </a:rPr>
                            <m:t>𝑇𝐹</m:t>
                          </m:r>
                        </m:e>
                      </m:nary>
                      <m:r>
                        <a:rPr lang="it-IT" sz="1000" b="0" i="1" smtClean="0">
                          <a:latin typeface="Cambria Math" panose="02040503050406030204" pitchFamily="18" charset="0"/>
                        </a:rPr>
                        <m:t>+</m:t>
                      </m:r>
                      <m:nary>
                        <m:naryPr>
                          <m:chr m:val="∑"/>
                          <m:subHide m:val="on"/>
                          <m:supHide m:val="on"/>
                          <m:ctrlPr>
                            <a:rPr lang="it-IT" sz="1000" b="0" i="1" smtClean="0">
                              <a:latin typeface="Cambria Math" panose="02040503050406030204" pitchFamily="18" charset="0"/>
                            </a:rPr>
                          </m:ctrlPr>
                        </m:naryPr>
                        <m:sub/>
                        <m:sup/>
                        <m:e>
                          <m:r>
                            <a:rPr lang="it-IT" sz="1000" b="0" i="1" smtClean="0">
                              <a:latin typeface="Cambria Math" panose="02040503050406030204" pitchFamily="18" charset="0"/>
                            </a:rPr>
                            <m:t>𝑇</m:t>
                          </m:r>
                          <m:r>
                            <a:rPr lang="it-IT" sz="1000" b="0" i="1" smtClean="0">
                              <a:latin typeface="Cambria Math" panose="02040503050406030204" pitchFamily="18" charset="0"/>
                            </a:rPr>
                            <m:t>(</m:t>
                          </m:r>
                          <m:r>
                            <a:rPr lang="it-IT" sz="1000" b="0" i="1" smtClean="0">
                              <a:latin typeface="Cambria Math" panose="02040503050406030204" pitchFamily="18" charset="0"/>
                            </a:rPr>
                            <m:t>𝑅𝐷</m:t>
                          </m:r>
                          <m:r>
                            <a:rPr lang="it-IT" sz="1000" b="0" i="1" smtClean="0">
                              <a:latin typeface="Cambria Math" panose="02040503050406030204" pitchFamily="18" charset="0"/>
                            </a:rPr>
                            <m:t> _</m:t>
                          </m:r>
                          <m:r>
                            <a:rPr lang="it-IT" sz="1000" b="0" i="1" smtClean="0">
                              <a:latin typeface="Cambria Math" panose="02040503050406030204" pitchFamily="18" charset="0"/>
                            </a:rPr>
                            <m:t>𝑅</m:t>
                          </m:r>
                          <m:r>
                            <a:rPr lang="it-IT" sz="1000" b="0" i="1" smtClean="0">
                              <a:latin typeface="Cambria Math" panose="02040503050406030204" pitchFamily="18" charset="0"/>
                            </a:rPr>
                            <m:t>)</m:t>
                          </m:r>
                        </m:e>
                      </m:nary>
                      <m:r>
                        <a:rPr lang="it-IT" sz="1000" b="0" i="1" smtClean="0">
                          <a:latin typeface="Cambria Math" panose="02040503050406030204" pitchFamily="18" charset="0"/>
                        </a:rPr>
                        <m:t>+ </m:t>
                      </m:r>
                      <m:nary>
                        <m:naryPr>
                          <m:chr m:val="∑"/>
                          <m:subHide m:val="on"/>
                          <m:supHide m:val="on"/>
                          <m:ctrlPr>
                            <a:rPr lang="it-IT" sz="1000" b="0" i="1" smtClean="0">
                              <a:latin typeface="Cambria Math" panose="02040503050406030204" pitchFamily="18" charset="0"/>
                            </a:rPr>
                          </m:ctrlPr>
                        </m:naryPr>
                        <m:sub/>
                        <m:sup/>
                        <m:e>
                          <m:r>
                            <a:rPr lang="it-IT" sz="1000" b="0" i="1" smtClean="0">
                              <a:latin typeface="Cambria Math" panose="02040503050406030204" pitchFamily="18" charset="0"/>
                            </a:rPr>
                            <m:t>𝑇</m:t>
                          </m:r>
                          <m:r>
                            <a:rPr lang="it-IT" sz="1000" b="0" i="1" smtClean="0">
                              <a:latin typeface="Cambria Math" panose="02040503050406030204" pitchFamily="18" charset="0"/>
                            </a:rPr>
                            <m:t>(</m:t>
                          </m:r>
                          <m:r>
                            <a:rPr lang="it-IT" sz="1000" b="0" i="1" smtClean="0">
                              <a:latin typeface="Cambria Math" panose="02040503050406030204" pitchFamily="18" charset="0"/>
                            </a:rPr>
                            <m:t>𝑅𝑈𝑅</m:t>
                          </m:r>
                          <m:r>
                            <a:rPr lang="it-IT" sz="1000" b="0" i="1" smtClean="0">
                              <a:latin typeface="Cambria Math" panose="02040503050406030204" pitchFamily="18" charset="0"/>
                            </a:rPr>
                            <m:t> _</m:t>
                          </m:r>
                          <m:r>
                            <a:rPr lang="it-IT" sz="1000" b="0" i="1" smtClean="0">
                              <a:latin typeface="Cambria Math" panose="02040503050406030204" pitchFamily="18" charset="0"/>
                            </a:rPr>
                            <m:t>𝑆𝑀</m:t>
                          </m:r>
                        </m:e>
                      </m:nary>
                      <m:r>
                        <a:rPr lang="it-IT" sz="1000" b="0" i="1" smtClean="0">
                          <a:latin typeface="Cambria Math" panose="02040503050406030204" pitchFamily="18" charset="0"/>
                        </a:rPr>
                        <m:t>)  </m:t>
                      </m:r>
                    </m:oMath>
                  </m:oMathPara>
                </a14:m>
                <a:endParaRPr lang="it-IT" sz="1000" dirty="0"/>
              </a:p>
            </p:txBody>
          </p:sp>
        </mc:Choice>
        <mc:Fallback xmlns="">
          <p:sp>
            <p:nvSpPr>
              <p:cNvPr id="25" name="CasellaDiTesto 24">
                <a:extLst>
                  <a:ext uri="{FF2B5EF4-FFF2-40B4-BE49-F238E27FC236}">
                    <a16:creationId xmlns:a16="http://schemas.microsoft.com/office/drawing/2014/main" id="{01BE7659-4D99-57B3-31B0-5588CB955415}"/>
                  </a:ext>
                </a:extLst>
              </p:cNvPr>
              <p:cNvSpPr txBox="1">
                <a:spLocks noRot="1" noChangeAspect="1" noMove="1" noResize="1" noEditPoints="1" noAdjustHandles="1" noChangeArrowheads="1" noChangeShapeType="1" noTextEdit="1"/>
              </p:cNvSpPr>
              <p:nvPr/>
            </p:nvSpPr>
            <p:spPr>
              <a:xfrm>
                <a:off x="3733366" y="3733235"/>
                <a:ext cx="4541519" cy="372666"/>
              </a:xfrm>
              <a:prstGeom prst="rect">
                <a:avLst/>
              </a:prstGeom>
              <a:blipFill>
                <a:blip r:embed="rId5"/>
                <a:stretch>
                  <a:fillRect t="-148387" b="-204839"/>
                </a:stretch>
              </a:blipFill>
            </p:spPr>
            <p:txBody>
              <a:bodyPr/>
              <a:lstStyle/>
              <a:p>
                <a:r>
                  <a:rPr lang="it-IT">
                    <a:noFill/>
                  </a:rPr>
                  <a:t> </a:t>
                </a:r>
              </a:p>
            </p:txBody>
          </p:sp>
        </mc:Fallback>
      </mc:AlternateContent>
      <p:sp>
        <p:nvSpPr>
          <p:cNvPr id="26" name="Rectangle 5">
            <a:extLst>
              <a:ext uri="{FF2B5EF4-FFF2-40B4-BE49-F238E27FC236}">
                <a16:creationId xmlns:a16="http://schemas.microsoft.com/office/drawing/2014/main" id="{89261532-E428-6E90-5DBA-D52536736D29}"/>
              </a:ext>
            </a:extLst>
          </p:cNvPr>
          <p:cNvSpPr/>
          <p:nvPr/>
        </p:nvSpPr>
        <p:spPr>
          <a:xfrm>
            <a:off x="83176" y="6500753"/>
            <a:ext cx="7399975" cy="326114"/>
          </a:xfrm>
          <a:prstGeom prst="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La scadenza per </a:t>
            </a:r>
            <a:r>
              <a:rPr lang="it-IT" sz="1600" b="1" dirty="0">
                <a:solidFill>
                  <a:schemeClr val="tx1"/>
                </a:solidFill>
              </a:rPr>
              <a:t>l’invio delle osservazioni è prevista per il 16 maggio 2025</a:t>
            </a:r>
            <a:r>
              <a:rPr lang="it-IT" sz="1600" dirty="0">
                <a:solidFill>
                  <a:schemeClr val="tx1"/>
                </a:solidFill>
              </a:rPr>
              <a:t>.</a:t>
            </a:r>
          </a:p>
        </p:txBody>
      </p:sp>
      <p:sp>
        <p:nvSpPr>
          <p:cNvPr id="27" name="Rectangle 5">
            <a:extLst>
              <a:ext uri="{FF2B5EF4-FFF2-40B4-BE49-F238E27FC236}">
                <a16:creationId xmlns:a16="http://schemas.microsoft.com/office/drawing/2014/main" id="{02F3F2CC-4641-A964-5ACF-0A3A994B06EF}"/>
              </a:ext>
            </a:extLst>
          </p:cNvPr>
          <p:cNvSpPr/>
          <p:nvPr/>
        </p:nvSpPr>
        <p:spPr>
          <a:xfrm>
            <a:off x="72469" y="3016684"/>
            <a:ext cx="2745376" cy="326115"/>
          </a:xfrm>
          <a:prstGeom prst="rect">
            <a:avLst/>
          </a:prstGeom>
          <a:solidFill>
            <a:schemeClr val="bg1">
              <a:lumMod val="9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LE 4 OPZIONI REGOLATORIE</a:t>
            </a:r>
            <a:endParaRPr lang="it-IT" sz="1400" b="1" dirty="0">
              <a:solidFill>
                <a:schemeClr val="tx1"/>
              </a:solidFill>
              <a:latin typeface="+mj-lt"/>
            </a:endParaRPr>
          </a:p>
        </p:txBody>
      </p:sp>
    </p:spTree>
    <p:extLst>
      <p:ext uri="{BB962C8B-B14F-4D97-AF65-F5344CB8AC3E}">
        <p14:creationId xmlns:p14="http://schemas.microsoft.com/office/powerpoint/2010/main" val="2102305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5D0F664-AF4B-6FB1-971C-7E5026ABCF01}"/>
              </a:ext>
            </a:extLst>
          </p:cNvPr>
          <p:cNvSpPr>
            <a:spLocks noGrp="1"/>
          </p:cNvSpPr>
          <p:nvPr>
            <p:ph type="body" sz="quarter" idx="16"/>
          </p:nvPr>
        </p:nvSpPr>
        <p:spPr>
          <a:xfrm>
            <a:off x="286345" y="833539"/>
            <a:ext cx="5014563" cy="193899"/>
          </a:xfrm>
        </p:spPr>
        <p:txBody>
          <a:bodyPr/>
          <a:lstStyle/>
          <a:p>
            <a:r>
              <a:rPr lang="it-IT" dirty="0"/>
              <a:t>DCO 180/2025/R/</a:t>
            </a:r>
            <a:r>
              <a:rPr lang="it-IT" dirty="0" err="1"/>
              <a:t>rif</a:t>
            </a:r>
            <a:endParaRPr lang="it-IT" dirty="0"/>
          </a:p>
        </p:txBody>
      </p:sp>
      <p:sp>
        <p:nvSpPr>
          <p:cNvPr id="3" name="Segnaposto testo 2">
            <a:extLst>
              <a:ext uri="{FF2B5EF4-FFF2-40B4-BE49-F238E27FC236}">
                <a16:creationId xmlns:a16="http://schemas.microsoft.com/office/drawing/2014/main" id="{99ACB1E8-B929-A61E-ED1A-26405895C298}"/>
              </a:ext>
            </a:extLst>
          </p:cNvPr>
          <p:cNvSpPr>
            <a:spLocks noGrp="1"/>
          </p:cNvSpPr>
          <p:nvPr>
            <p:ph type="body" sz="quarter" idx="15"/>
          </p:nvPr>
        </p:nvSpPr>
        <p:spPr>
          <a:xfrm>
            <a:off x="93305" y="437276"/>
            <a:ext cx="7989530" cy="387798"/>
          </a:xfrm>
        </p:spPr>
        <p:txBody>
          <a:bodyPr/>
          <a:lstStyle/>
          <a:p>
            <a:r>
              <a:rPr lang="it-IT" sz="1600" spc="0" dirty="0"/>
              <a:t>Metodo tariffario rifiuti per il terzo periodo regolatorio (MTR-3) – </a:t>
            </a:r>
            <a:r>
              <a:rPr lang="it-IT" sz="1600" i="1" spc="0" dirty="0"/>
              <a:t>Primi orientamenti</a:t>
            </a:r>
          </a:p>
        </p:txBody>
      </p:sp>
      <p:sp>
        <p:nvSpPr>
          <p:cNvPr id="6" name="Rectangle 5">
            <a:extLst>
              <a:ext uri="{FF2B5EF4-FFF2-40B4-BE49-F238E27FC236}">
                <a16:creationId xmlns:a16="http://schemas.microsoft.com/office/drawing/2014/main" id="{8165CEBB-0C87-2AD1-88D7-F8DB6B9EE372}"/>
              </a:ext>
            </a:extLst>
          </p:cNvPr>
          <p:cNvSpPr/>
          <p:nvPr/>
        </p:nvSpPr>
        <p:spPr>
          <a:xfrm>
            <a:off x="93306" y="1264560"/>
            <a:ext cx="12008498" cy="684000"/>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Il documento illustra gli orientamenti generali dell’Autorità per la definizione dell’impianto della nuova regolazione del servizio di gestione dei rifiuti urbani, sia con riferimento alla </a:t>
            </a:r>
            <a:r>
              <a:rPr lang="it-IT" sz="1400" b="1" dirty="0">
                <a:solidFill>
                  <a:schemeClr val="tx1"/>
                </a:solidFill>
              </a:rPr>
              <a:t>determinazione dei criteri di riconoscimento dei costi efficienti di esercizio e di investimento del servizio integrato dei rifiuti sia per la definizione delle tariffe di accesso agli impianti di trattamento.</a:t>
            </a:r>
          </a:p>
        </p:txBody>
      </p:sp>
      <p:sp>
        <p:nvSpPr>
          <p:cNvPr id="7" name="Rectangle 5">
            <a:extLst>
              <a:ext uri="{FF2B5EF4-FFF2-40B4-BE49-F238E27FC236}">
                <a16:creationId xmlns:a16="http://schemas.microsoft.com/office/drawing/2014/main" id="{6B35AE13-DFC4-1221-D539-A3BBE808C54A}"/>
              </a:ext>
            </a:extLst>
          </p:cNvPr>
          <p:cNvSpPr/>
          <p:nvPr/>
        </p:nvSpPr>
        <p:spPr>
          <a:xfrm>
            <a:off x="93306" y="5448963"/>
            <a:ext cx="12008498" cy="505354"/>
          </a:xfrm>
          <a:prstGeom prst="rect">
            <a:avLst/>
          </a:prstGeom>
          <a:solidFill>
            <a:schemeClr val="bg1">
              <a:lumMod val="95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In linea con il progressivo consolidamento del settore cui la regolazione ha contribuito, </a:t>
            </a:r>
            <a:r>
              <a:rPr lang="it-IT" sz="1400" b="1" dirty="0">
                <a:solidFill>
                  <a:schemeClr val="tx1"/>
                </a:solidFill>
              </a:rPr>
              <a:t>l’Autorità è orientata a confermare una durata quadriennale del periodo regolatorio anche per il MTR-3 che, pertanto, troverebbe applicazione per il periodo 2026-2029.</a:t>
            </a:r>
            <a:endParaRPr lang="en-US" sz="1400" b="1" dirty="0">
              <a:solidFill>
                <a:schemeClr val="tx1"/>
              </a:solidFill>
            </a:endParaRPr>
          </a:p>
        </p:txBody>
      </p:sp>
      <p:sp>
        <p:nvSpPr>
          <p:cNvPr id="8" name="CasellaDiTesto 7">
            <a:extLst>
              <a:ext uri="{FF2B5EF4-FFF2-40B4-BE49-F238E27FC236}">
                <a16:creationId xmlns:a16="http://schemas.microsoft.com/office/drawing/2014/main" id="{EC1E4099-C080-BA12-49D9-95DD4118140B}"/>
              </a:ext>
            </a:extLst>
          </p:cNvPr>
          <p:cNvSpPr txBox="1"/>
          <p:nvPr/>
        </p:nvSpPr>
        <p:spPr>
          <a:xfrm>
            <a:off x="233265" y="6031674"/>
            <a:ext cx="5432429" cy="738664"/>
          </a:xfrm>
          <a:prstGeom prst="rect">
            <a:avLst/>
          </a:prstGeom>
          <a:noFill/>
          <a:ln w="38100">
            <a:solidFill>
              <a:schemeClr val="accent4">
                <a:lumMod val="75000"/>
              </a:schemeClr>
            </a:solidFill>
          </a:ln>
        </p:spPr>
        <p:txBody>
          <a:bodyPr wrap="square" rtlCol="0">
            <a:spAutoFit/>
          </a:bodyPr>
          <a:lstStyle/>
          <a:p>
            <a:pPr algn="ctr"/>
            <a:r>
              <a:rPr lang="it-IT" sz="1400" dirty="0"/>
              <a:t>Si prevede di adottare, entro il </a:t>
            </a:r>
            <a:r>
              <a:rPr lang="it-IT" sz="1400" b="1" dirty="0"/>
              <a:t>31 luglio 2025</a:t>
            </a:r>
            <a:r>
              <a:rPr lang="it-IT" sz="1400" dirty="0"/>
              <a:t>, </a:t>
            </a:r>
            <a:r>
              <a:rPr lang="it-IT" sz="1400" b="1" dirty="0"/>
              <a:t>il provvedimento finale recante il MTR-3</a:t>
            </a:r>
            <a:r>
              <a:rPr lang="it-IT" sz="1400" dirty="0"/>
              <a:t> e le procedure di predisposizione, validazione e trasmissione delle proposte tariffarie.</a:t>
            </a:r>
          </a:p>
        </p:txBody>
      </p:sp>
      <p:sp>
        <p:nvSpPr>
          <p:cNvPr id="9" name="Rectangle 5">
            <a:extLst>
              <a:ext uri="{FF2B5EF4-FFF2-40B4-BE49-F238E27FC236}">
                <a16:creationId xmlns:a16="http://schemas.microsoft.com/office/drawing/2014/main" id="{964DCEDF-07C0-E6E2-0C9F-8CCC068C92DD}"/>
              </a:ext>
            </a:extLst>
          </p:cNvPr>
          <p:cNvSpPr/>
          <p:nvPr/>
        </p:nvSpPr>
        <p:spPr>
          <a:xfrm>
            <a:off x="233265" y="2002874"/>
            <a:ext cx="11691257" cy="228852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350" dirty="0">
                <a:solidFill>
                  <a:schemeClr val="tx1"/>
                </a:solidFill>
              </a:rPr>
              <a:t>Arera intende perseguire gli </a:t>
            </a:r>
            <a:r>
              <a:rPr lang="it-IT" sz="1350" b="1" u="sng" dirty="0">
                <a:solidFill>
                  <a:schemeClr val="tx1"/>
                </a:solidFill>
              </a:rPr>
              <a:t>obiettivi </a:t>
            </a:r>
            <a:r>
              <a:rPr lang="it-IT" sz="1350" u="sng" dirty="0">
                <a:solidFill>
                  <a:schemeClr val="tx1"/>
                </a:solidFill>
              </a:rPr>
              <a:t>enunciati nella deliberazione </a:t>
            </a:r>
            <a:r>
              <a:rPr lang="it-IT" sz="1350" i="1" u="sng" dirty="0">
                <a:solidFill>
                  <a:schemeClr val="tx1"/>
                </a:solidFill>
              </a:rPr>
              <a:t>57/2025/R/RIF</a:t>
            </a:r>
            <a:r>
              <a:rPr lang="it-IT" sz="1350" u="sng" dirty="0">
                <a:solidFill>
                  <a:schemeClr val="tx1"/>
                </a:solidFill>
              </a:rPr>
              <a:t>,</a:t>
            </a:r>
            <a:r>
              <a:rPr lang="it-IT" sz="1350" dirty="0">
                <a:solidFill>
                  <a:schemeClr val="tx1"/>
                </a:solidFill>
              </a:rPr>
              <a:t> ovvero: </a:t>
            </a:r>
          </a:p>
          <a:p>
            <a:pPr marL="285750" indent="-285750">
              <a:buFont typeface="Arial" panose="020B0604020202020204" pitchFamily="34" charset="0"/>
              <a:buChar char="•"/>
            </a:pPr>
            <a:r>
              <a:rPr lang="it-IT" sz="1350" b="1" dirty="0">
                <a:solidFill>
                  <a:schemeClr val="tx1"/>
                </a:solidFill>
              </a:rPr>
              <a:t>mantenere un quadro generale di regole stabile e certo</a:t>
            </a:r>
            <a:r>
              <a:rPr lang="it-IT" sz="1350" dirty="0">
                <a:solidFill>
                  <a:schemeClr val="tx1"/>
                </a:solidFill>
              </a:rPr>
              <a:t>, che sia ritenuto efficace e credibile dai vari attori presenti nel comparto; </a:t>
            </a:r>
          </a:p>
          <a:p>
            <a:pPr marL="285750" indent="-285750">
              <a:buFont typeface="Arial" panose="020B0604020202020204" pitchFamily="34" charset="0"/>
              <a:buChar char="•"/>
            </a:pPr>
            <a:r>
              <a:rPr lang="it-IT" sz="1350" b="1" dirty="0">
                <a:solidFill>
                  <a:schemeClr val="tx1"/>
                </a:solidFill>
              </a:rPr>
              <a:t>promuovere una maggiore qualità e un ricorso ampio all’innovazione </a:t>
            </a:r>
            <a:r>
              <a:rPr lang="it-IT" sz="1350" dirty="0">
                <a:solidFill>
                  <a:schemeClr val="tx1"/>
                </a:solidFill>
              </a:rPr>
              <a:t>al fine di migliorare il possibile impiego del materiale recuperato; </a:t>
            </a:r>
          </a:p>
          <a:p>
            <a:pPr marL="285750" indent="-285750">
              <a:buFont typeface="Arial" panose="020B0604020202020204" pitchFamily="34" charset="0"/>
              <a:buChar char="•"/>
            </a:pPr>
            <a:r>
              <a:rPr lang="it-IT" sz="1350" b="1" dirty="0">
                <a:solidFill>
                  <a:schemeClr val="tx1"/>
                </a:solidFill>
              </a:rPr>
              <a:t>favorire il percorso di avvicinamento del grado di copertura dei costi della raccolta differenziata </a:t>
            </a:r>
            <a:r>
              <a:rPr lang="it-IT" sz="1350" dirty="0">
                <a:solidFill>
                  <a:schemeClr val="tx1"/>
                </a:solidFill>
              </a:rPr>
              <a:t>al livello previsto dalla normativa vigente; </a:t>
            </a:r>
          </a:p>
          <a:p>
            <a:pPr marL="285750" indent="-285750">
              <a:buFont typeface="Arial" panose="020B0604020202020204" pitchFamily="34" charset="0"/>
              <a:buChar char="•"/>
            </a:pPr>
            <a:r>
              <a:rPr lang="it-IT" sz="1350" b="1" dirty="0">
                <a:solidFill>
                  <a:schemeClr val="tx1"/>
                </a:solidFill>
              </a:rPr>
              <a:t>rafforzare la disciplina dei profili tariffari dell’accesso agli impianti di trattamento</a:t>
            </a:r>
            <a:r>
              <a:rPr lang="it-IT" sz="1350" dirty="0">
                <a:solidFill>
                  <a:schemeClr val="tx1"/>
                </a:solidFill>
              </a:rPr>
              <a:t>, in coerenza con il PNGR; </a:t>
            </a:r>
          </a:p>
          <a:p>
            <a:pPr marL="285750" indent="-285750">
              <a:buFont typeface="Arial" panose="020B0604020202020204" pitchFamily="34" charset="0"/>
              <a:buChar char="•"/>
            </a:pPr>
            <a:r>
              <a:rPr lang="it-IT" sz="1350" dirty="0">
                <a:solidFill>
                  <a:schemeClr val="tx1"/>
                </a:solidFill>
              </a:rPr>
              <a:t>tener conto, alla luce della recente definizione dello schema tipo di bando di gara per l’affidamento del servizio di gestione integrata dei rifiuti urbani (Allegato A della deliberazione 596/2024/R/RIF), delle </a:t>
            </a:r>
            <a:r>
              <a:rPr lang="it-IT" sz="1350" b="1" dirty="0">
                <a:solidFill>
                  <a:schemeClr val="tx1"/>
                </a:solidFill>
              </a:rPr>
              <a:t>condizioni alle quali l’operatore si sia aggiudicato l’affidamento del servizio in esito alla procedura ad evidenza pubblica (con particolare riferimento ai parametri che incidono sul limite annuale di crescita delle entrate tariffarie</a:t>
            </a:r>
            <a:r>
              <a:rPr lang="it-IT" sz="1350" dirty="0">
                <a:solidFill>
                  <a:schemeClr val="tx1"/>
                </a:solidFill>
              </a:rPr>
              <a:t>;</a:t>
            </a:r>
          </a:p>
          <a:p>
            <a:pPr marL="285750" indent="-285750">
              <a:buFont typeface="Arial" panose="020B0604020202020204" pitchFamily="34" charset="0"/>
              <a:buChar char="•"/>
            </a:pPr>
            <a:r>
              <a:rPr lang="it-IT" sz="1350" b="1" dirty="0">
                <a:solidFill>
                  <a:schemeClr val="tx1"/>
                </a:solidFill>
              </a:rPr>
              <a:t>rafforzare la compliance regolatoria</a:t>
            </a:r>
            <a:r>
              <a:rPr lang="it-IT" sz="1350" dirty="0">
                <a:solidFill>
                  <a:schemeClr val="tx1"/>
                </a:solidFill>
              </a:rPr>
              <a:t>, prevedendo che eventuali inadempimenti siano necessariamente seguiti da segnali di disincentivo efficaci; </a:t>
            </a:r>
          </a:p>
          <a:p>
            <a:pPr marL="285750" indent="-285750">
              <a:buFont typeface="Arial" panose="020B0604020202020204" pitchFamily="34" charset="0"/>
              <a:buChar char="•"/>
            </a:pPr>
            <a:r>
              <a:rPr lang="it-IT" sz="1350" b="1" dirty="0">
                <a:solidFill>
                  <a:schemeClr val="tx1"/>
                </a:solidFill>
              </a:rPr>
              <a:t>rafforzare la programmazione di carattere economico-finanziario individuando criteri e modalità di redazione dei piani sulla base di un orizzonte pluriennale</a:t>
            </a:r>
            <a:r>
              <a:rPr lang="it-IT" sz="1350" dirty="0">
                <a:solidFill>
                  <a:schemeClr val="tx1"/>
                </a:solidFill>
              </a:rPr>
              <a:t>, anche elaborando uno schema tipo di piano economico-finanziario.</a:t>
            </a:r>
            <a:endParaRPr lang="en-US" sz="1350" b="1" i="1" dirty="0">
              <a:solidFill>
                <a:schemeClr val="tx1"/>
              </a:solidFill>
            </a:endParaRPr>
          </a:p>
        </p:txBody>
      </p:sp>
      <p:sp>
        <p:nvSpPr>
          <p:cNvPr id="4" name="Rectangle 5">
            <a:extLst>
              <a:ext uri="{FF2B5EF4-FFF2-40B4-BE49-F238E27FC236}">
                <a16:creationId xmlns:a16="http://schemas.microsoft.com/office/drawing/2014/main" id="{C24AC4CD-B298-9E71-223F-5D3CB285A2FF}"/>
              </a:ext>
            </a:extLst>
          </p:cNvPr>
          <p:cNvSpPr/>
          <p:nvPr/>
        </p:nvSpPr>
        <p:spPr>
          <a:xfrm>
            <a:off x="5730546" y="6031674"/>
            <a:ext cx="5432429" cy="738664"/>
          </a:xfrm>
          <a:prstGeom prst="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La scadenza per </a:t>
            </a:r>
            <a:r>
              <a:rPr lang="it-IT" sz="1600" b="1" dirty="0">
                <a:solidFill>
                  <a:schemeClr val="tx1"/>
                </a:solidFill>
              </a:rPr>
              <a:t>l’invio delle osservazioni è prevista per il 16 maggio 2025</a:t>
            </a:r>
            <a:r>
              <a:rPr lang="it-IT" sz="1600" dirty="0">
                <a:solidFill>
                  <a:schemeClr val="tx1"/>
                </a:solidFill>
              </a:rPr>
              <a:t>.</a:t>
            </a:r>
          </a:p>
        </p:txBody>
      </p:sp>
      <p:sp>
        <p:nvSpPr>
          <p:cNvPr id="5" name="Segnaposto numero diapositiva 4">
            <a:extLst>
              <a:ext uri="{FF2B5EF4-FFF2-40B4-BE49-F238E27FC236}">
                <a16:creationId xmlns:a16="http://schemas.microsoft.com/office/drawing/2014/main" id="{6CB558F5-8706-F281-A774-78862B2360A5}"/>
              </a:ext>
            </a:extLst>
          </p:cNvPr>
          <p:cNvSpPr>
            <a:spLocks noGrp="1"/>
          </p:cNvSpPr>
          <p:nvPr>
            <p:ph type="sldNum" sz="quarter" idx="12"/>
          </p:nvPr>
        </p:nvSpPr>
        <p:spPr/>
        <p:txBody>
          <a:bodyPr/>
          <a:lstStyle/>
          <a:p>
            <a:fld id="{5C538340-CA81-42BB-8122-3AF8BFD3329A}" type="slidenum">
              <a:rPr lang="en-US" smtClean="0"/>
              <a:t>4</a:t>
            </a:fld>
            <a:endParaRPr lang="en-US"/>
          </a:p>
        </p:txBody>
      </p:sp>
      <mc:AlternateContent xmlns:mc="http://schemas.openxmlformats.org/markup-compatibility/2006" xmlns:a14="http://schemas.microsoft.com/office/drawing/2010/main">
        <mc:Choice Requires="a14">
          <p:sp>
            <p:nvSpPr>
              <p:cNvPr id="10" name="Rectangle 5">
                <a:extLst>
                  <a:ext uri="{FF2B5EF4-FFF2-40B4-BE49-F238E27FC236}">
                    <a16:creationId xmlns:a16="http://schemas.microsoft.com/office/drawing/2014/main" id="{2D36ECF6-1A73-11BC-8756-4F7829788F71}"/>
                  </a:ext>
                </a:extLst>
              </p:cNvPr>
              <p:cNvSpPr/>
              <p:nvPr/>
            </p:nvSpPr>
            <p:spPr>
              <a:xfrm>
                <a:off x="1231640" y="4431877"/>
                <a:ext cx="10867053" cy="939729"/>
              </a:xfrm>
              <a:prstGeom prst="rect">
                <a:avLst/>
              </a:prstGeom>
              <a:solidFill>
                <a:schemeClr val="bg1">
                  <a:lumMod val="95000"/>
                </a:schemeClr>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r>
                  <a:rPr lang="it-IT" sz="1400" dirty="0">
                    <a:solidFill>
                      <a:schemeClr val="tx1"/>
                    </a:solidFill>
                  </a:rPr>
                  <a:t>In merito alla possibilità di </a:t>
                </a:r>
                <a:r>
                  <a:rPr lang="it-IT" sz="1400" b="1" dirty="0">
                    <a:solidFill>
                      <a:schemeClr val="tx1"/>
                    </a:solidFill>
                  </a:rPr>
                  <a:t>catturare gli eventuali incrementi dei costi dei fattori della produzione mediante il coefficiente </a:t>
                </a:r>
                <a14:m>
                  <m:oMath xmlns:m="http://schemas.openxmlformats.org/officeDocument/2006/math">
                    <m:r>
                      <a:rPr lang="it-IT" sz="1400" b="0" i="1">
                        <a:solidFill>
                          <a:schemeClr val="tx1"/>
                        </a:solidFill>
                        <a:latin typeface="Cambria Math" panose="02040503050406030204" pitchFamily="18" charset="0"/>
                      </a:rPr>
                      <m:t>𝐶𝑅</m:t>
                    </m:r>
                    <m:sSub>
                      <m:sSubPr>
                        <m:ctrlPr>
                          <a:rPr lang="it-IT" sz="1400" i="1">
                            <a:solidFill>
                              <a:schemeClr val="tx1"/>
                            </a:solidFill>
                            <a:latin typeface="Cambria Math" panose="02040503050406030204" pitchFamily="18" charset="0"/>
                          </a:rPr>
                        </m:ctrlPr>
                      </m:sSubPr>
                      <m:e>
                        <m:r>
                          <a:rPr lang="it-IT" sz="1400" b="0" i="1">
                            <a:solidFill>
                              <a:schemeClr val="tx1"/>
                            </a:solidFill>
                            <a:latin typeface="Cambria Math" panose="02040503050406030204" pitchFamily="18" charset="0"/>
                          </a:rPr>
                          <m:t>𝐼</m:t>
                        </m:r>
                      </m:e>
                      <m:sub>
                        <m:r>
                          <a:rPr lang="it-IT" sz="1400" b="0" i="1">
                            <a:solidFill>
                              <a:schemeClr val="tx1"/>
                            </a:solidFill>
                            <a:latin typeface="Cambria Math" panose="02040503050406030204" pitchFamily="18" charset="0"/>
                          </a:rPr>
                          <m:t>𝑎</m:t>
                        </m:r>
                      </m:sub>
                    </m:sSub>
                    <m:r>
                      <a:rPr lang="it-IT" sz="1400" b="1">
                        <a:solidFill>
                          <a:schemeClr val="tx1"/>
                        </a:solidFill>
                        <a:latin typeface="Cambria Math" panose="02040503050406030204" pitchFamily="18" charset="0"/>
                      </a:rPr>
                      <m:t>,</m:t>
                    </m:r>
                  </m:oMath>
                </a14:m>
                <a:r>
                  <a:rPr lang="it-IT" sz="1400" b="1" dirty="0">
                    <a:solidFill>
                      <a:schemeClr val="tx1"/>
                    </a:solidFill>
                  </a:rPr>
                  <a:t> andrebbe sicuramente contemperato l’incremento del costo del personale al fine di recuperare il potere di acquisto degli addetti al settore</a:t>
                </a:r>
                <a:r>
                  <a:rPr lang="it-IT" sz="1400" dirty="0">
                    <a:solidFill>
                      <a:schemeClr val="tx1"/>
                    </a:solidFill>
                  </a:rPr>
                  <a:t>;</a:t>
                </a:r>
              </a:p>
              <a:p>
                <a:pPr marL="742950" lvl="1" indent="-285750">
                  <a:buFont typeface="Arial" panose="020B0604020202020204" pitchFamily="34" charset="0"/>
                  <a:buChar char="•"/>
                </a:pPr>
                <a:r>
                  <a:rPr lang="it-IT" sz="1400" dirty="0">
                    <a:solidFill>
                      <a:schemeClr val="tx1"/>
                    </a:solidFill>
                  </a:rPr>
                  <a:t>Per quanto riguarda </a:t>
                </a:r>
                <a:r>
                  <a:rPr lang="it-IT" sz="1400" b="1" dirty="0">
                    <a:solidFill>
                      <a:schemeClr val="tx1"/>
                    </a:solidFill>
                  </a:rPr>
                  <a:t>il recupero dell’inflazione</a:t>
                </a:r>
                <a:r>
                  <a:rPr lang="it-IT" sz="1400" dirty="0">
                    <a:solidFill>
                      <a:schemeClr val="tx1"/>
                    </a:solidFill>
                  </a:rPr>
                  <a:t>, al di là della possibilità di recuperare l’inflazione passata, </a:t>
                </a:r>
                <a:r>
                  <a:rPr lang="it-IT" sz="1400" b="1" dirty="0">
                    <a:solidFill>
                      <a:schemeClr val="tx1"/>
                    </a:solidFill>
                  </a:rPr>
                  <a:t>andrebbe contemperata una misura più strutturale di riconoscimento dell’inflazione annuale</a:t>
                </a:r>
                <a:r>
                  <a:rPr lang="it-IT" sz="1400" dirty="0">
                    <a:solidFill>
                      <a:schemeClr val="tx1"/>
                    </a:solidFill>
                  </a:rPr>
                  <a:t>, visti i tassi attesi e per garantire la copertura finanziaria delle gestioni.</a:t>
                </a:r>
                <a:endParaRPr lang="en-US" sz="1400" dirty="0">
                  <a:solidFill>
                    <a:schemeClr val="tx1"/>
                  </a:solidFill>
                </a:endParaRPr>
              </a:p>
            </p:txBody>
          </p:sp>
        </mc:Choice>
        <mc:Fallback xmlns="">
          <p:sp>
            <p:nvSpPr>
              <p:cNvPr id="10" name="Rectangle 5">
                <a:extLst>
                  <a:ext uri="{FF2B5EF4-FFF2-40B4-BE49-F238E27FC236}">
                    <a16:creationId xmlns:a16="http://schemas.microsoft.com/office/drawing/2014/main" id="{2D36ECF6-1A73-11BC-8756-4F7829788F71}"/>
                  </a:ext>
                </a:extLst>
              </p:cNvPr>
              <p:cNvSpPr>
                <a:spLocks noRot="1" noChangeAspect="1" noMove="1" noResize="1" noEditPoints="1" noAdjustHandles="1" noChangeArrowheads="1" noChangeShapeType="1" noTextEdit="1"/>
              </p:cNvSpPr>
              <p:nvPr/>
            </p:nvSpPr>
            <p:spPr>
              <a:xfrm>
                <a:off x="1231640" y="4431877"/>
                <a:ext cx="10867053" cy="939729"/>
              </a:xfrm>
              <a:prstGeom prst="rect">
                <a:avLst/>
              </a:prstGeom>
              <a:blipFill>
                <a:blip r:embed="rId2"/>
                <a:stretch>
                  <a:fillRect b="-5000"/>
                </a:stretch>
              </a:blipFill>
              <a:ln w="38100">
                <a:solidFill>
                  <a:schemeClr val="accent5">
                    <a:lumMod val="75000"/>
                  </a:schemeClr>
                </a:solidFill>
              </a:ln>
            </p:spPr>
            <p:txBody>
              <a:bodyPr/>
              <a:lstStyle/>
              <a:p>
                <a:r>
                  <a:rPr lang="it-IT">
                    <a:noFill/>
                  </a:rPr>
                  <a:t> </a:t>
                </a:r>
              </a:p>
            </p:txBody>
          </p:sp>
        </mc:Fallback>
      </mc:AlternateContent>
      <p:sp>
        <p:nvSpPr>
          <p:cNvPr id="11" name="Rectangle 5">
            <a:extLst>
              <a:ext uri="{FF2B5EF4-FFF2-40B4-BE49-F238E27FC236}">
                <a16:creationId xmlns:a16="http://schemas.microsoft.com/office/drawing/2014/main" id="{7FBD673B-CF5C-6302-57C6-0C7D81EF5213}"/>
              </a:ext>
            </a:extLst>
          </p:cNvPr>
          <p:cNvSpPr/>
          <p:nvPr/>
        </p:nvSpPr>
        <p:spPr>
          <a:xfrm>
            <a:off x="93305" y="4367251"/>
            <a:ext cx="1623527" cy="325100"/>
          </a:xfrm>
          <a:prstGeom prst="rect">
            <a:avLst/>
          </a:prstGeom>
          <a:solidFill>
            <a:schemeClr val="bg1">
              <a:lumMod val="95000"/>
            </a:schemeClr>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latin typeface="+mj-lt"/>
              </a:rPr>
              <a:t>PROPOSTE UI</a:t>
            </a:r>
            <a:endParaRPr lang="it-IT" sz="1400" b="1" dirty="0">
              <a:solidFill>
                <a:schemeClr val="tx1"/>
              </a:solidFill>
              <a:latin typeface="+mj-lt"/>
            </a:endParaRPr>
          </a:p>
        </p:txBody>
      </p:sp>
      <p:sp>
        <p:nvSpPr>
          <p:cNvPr id="12" name="Segnaposto testo 2">
            <a:extLst>
              <a:ext uri="{FF2B5EF4-FFF2-40B4-BE49-F238E27FC236}">
                <a16:creationId xmlns:a16="http://schemas.microsoft.com/office/drawing/2014/main" id="{E5DCDFEA-16C1-267D-0E19-3AEF48A3B2B7}"/>
              </a:ext>
            </a:extLst>
          </p:cNvPr>
          <p:cNvSpPr txBox="1">
            <a:spLocks/>
          </p:cNvSpPr>
          <p:nvPr/>
        </p:nvSpPr>
        <p:spPr>
          <a:xfrm>
            <a:off x="93306" y="49478"/>
            <a:ext cx="7468952" cy="387798"/>
          </a:xfrm>
          <a:prstGeom prst="rect">
            <a:avLst/>
          </a:prstGeom>
          <a:noFill/>
        </p:spPr>
        <p:txBody>
          <a:bodyPr lIns="0" tIns="0" rIns="0" bIns="0" anchor="ctr">
            <a:noAutofit/>
          </a:bodyPr>
          <a:lstStyle>
            <a:lvl1pPr marL="0" indent="0" algn="l" defTabSz="914400" rtl="0" eaLnBrk="1" latinLnBrk="0" hangingPunct="1">
              <a:lnSpc>
                <a:spcPct val="90000"/>
              </a:lnSpc>
              <a:spcBef>
                <a:spcPts val="1000"/>
              </a:spcBef>
              <a:buFont typeface="Arial" panose="020B0604020202020204" pitchFamily="34" charset="0"/>
              <a:buNone/>
              <a:defRPr sz="2800" b="1" kern="1200" spc="-150">
                <a:solidFill>
                  <a:schemeClr val="tx1"/>
                </a:solidFill>
                <a:latin typeface="+mj-lt"/>
                <a:ea typeface="+mn-ea"/>
                <a:cs typeface="Calibri" panose="020F0502020204030204" pitchFamily="34" charset="0"/>
              </a:defRPr>
            </a:lvl1pPr>
            <a:lvl2pPr marL="685800" indent="-228600" algn="ctr"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Aggiornamenti regolatori (4/4)</a:t>
            </a:r>
          </a:p>
        </p:txBody>
      </p:sp>
    </p:spTree>
    <p:extLst>
      <p:ext uri="{BB962C8B-B14F-4D97-AF65-F5344CB8AC3E}">
        <p14:creationId xmlns:p14="http://schemas.microsoft.com/office/powerpoint/2010/main" val="3827024850"/>
      </p:ext>
    </p:extLst>
  </p:cSld>
  <p:clrMapOvr>
    <a:masterClrMapping/>
  </p:clrMapOvr>
</p:sld>
</file>

<file path=ppt/theme/theme1.xml><?xml version="1.0" encoding="utf-8"?>
<a:theme xmlns:a="http://schemas.openxmlformats.org/drawingml/2006/main" name="UTILITALIA Tema PPT">
  <a:themeElements>
    <a:clrScheme name="[WC] Combo 001 - Default">
      <a:dk1>
        <a:srgbClr val="323232"/>
      </a:dk1>
      <a:lt1>
        <a:srgbClr val="FFFFFF"/>
      </a:lt1>
      <a:dk2>
        <a:srgbClr val="2E323D"/>
      </a:dk2>
      <a:lt2>
        <a:srgbClr val="F1F1F5"/>
      </a:lt2>
      <a:accent1>
        <a:srgbClr val="4E51C2"/>
      </a:accent1>
      <a:accent2>
        <a:srgbClr val="1B85B5"/>
      </a:accent2>
      <a:accent3>
        <a:srgbClr val="10B491"/>
      </a:accent3>
      <a:accent4>
        <a:srgbClr val="F29908"/>
      </a:accent4>
      <a:accent5>
        <a:srgbClr val="FD354D"/>
      </a:accent5>
      <a:accent6>
        <a:srgbClr val="D31B5D"/>
      </a:accent6>
      <a:hlink>
        <a:srgbClr val="656565"/>
      </a:hlink>
      <a:folHlink>
        <a:srgbClr val="656565"/>
      </a:folHlink>
    </a:clrScheme>
    <a:fontScheme name="WT01A - Original (L)">
      <a:majorFont>
        <a:latin typeface="Source Sans Pro Semibold"/>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ILITALIA Tema PPT" id="{4877F903-2634-1D48-8219-BEBE13AF14A3}" vid="{F1FFD698-E612-9D45-BEB5-7CC0385E10F3}"/>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Presentazione Consiglio Direttivo Ambiente 21.07.2022 v1</Template>
  <TotalTime>5264</TotalTime>
  <Words>1376</Words>
  <Application>Microsoft Office PowerPoint</Application>
  <PresentationFormat>Widescreen</PresentationFormat>
  <Paragraphs>76</Paragraphs>
  <Slides>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vt:i4>
      </vt:variant>
    </vt:vector>
  </HeadingPairs>
  <TitlesOfParts>
    <vt:vector size="9" baseType="lpstr">
      <vt:lpstr>Arial</vt:lpstr>
      <vt:lpstr>Calibri</vt:lpstr>
      <vt:lpstr>Cambria Math</vt:lpstr>
      <vt:lpstr>Source Sans Pro Semibold</vt:lpstr>
      <vt:lpstr>UTILITALIA Tema PPT</vt:lpstr>
      <vt:lpstr>Presentazione standard di PowerPoint</vt:lpstr>
      <vt:lpstr>Presentazione standard di PowerPoint</vt:lpstr>
      <vt:lpstr>Presentazione standard di PowerPoint</vt:lpstr>
      <vt:lpstr>Presentazione standard di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Fiorella Lettieri</dc:creator>
  <cp:keywords/>
  <dc:description/>
  <cp:lastModifiedBy>Brandolini Filippo</cp:lastModifiedBy>
  <cp:revision>574</cp:revision>
  <cp:lastPrinted>2024-04-19T10:18:09Z</cp:lastPrinted>
  <dcterms:created xsi:type="dcterms:W3CDTF">2022-09-14T07:50:53Z</dcterms:created>
  <dcterms:modified xsi:type="dcterms:W3CDTF">2025-05-14T15:15:59Z</dcterms:modified>
  <cp:category/>
</cp:coreProperties>
</file>